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Lst>
  <p:notesMasterIdLst>
    <p:notesMasterId r:id="rId16"/>
  </p:notesMasterIdLst>
  <p:sldIdLst>
    <p:sldId id="280" r:id="rId5"/>
    <p:sldId id="315" r:id="rId6"/>
    <p:sldId id="316" r:id="rId7"/>
    <p:sldId id="311" r:id="rId8"/>
    <p:sldId id="319" r:id="rId9"/>
    <p:sldId id="317" r:id="rId10"/>
    <p:sldId id="313" r:id="rId11"/>
    <p:sldId id="312" r:id="rId12"/>
    <p:sldId id="314" r:id="rId13"/>
    <p:sldId id="318" r:id="rId14"/>
    <p:sldId id="320"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1BBC377-79EC-A874-B9EF-CD19219F11FE}" v="39" dt="2026-09-22T15:05:07.0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2" autoAdjust="0"/>
    <p:restoredTop sz="94660"/>
  </p:normalViewPr>
  <p:slideViewPr>
    <p:cSldViewPr snapToGrid="0">
      <p:cViewPr varScale="1">
        <p:scale>
          <a:sx n="75" d="100"/>
          <a:sy n="75" d="100"/>
        </p:scale>
        <p:origin x="67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A384DD-BB6F-4B5F-BF1E-F9CC444C1149}" type="datetimeFigureOut">
              <a:t>9/22/2026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A3464E-0F60-4C7C-998D-61AEE021A223}" type="slidenum">
              <a:t>‹#›</a:t>
            </a:fld>
            <a:endParaRPr lang="en-GB"/>
          </a:p>
        </p:txBody>
      </p:sp>
    </p:spTree>
    <p:extLst>
      <p:ext uri="{BB962C8B-B14F-4D97-AF65-F5344CB8AC3E}">
        <p14:creationId xmlns:p14="http://schemas.microsoft.com/office/powerpoint/2010/main" val="18066023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Brief overview of the Curriculum.</a:t>
            </a:r>
          </a:p>
          <a:p>
            <a:r>
              <a:rPr lang="en-US" dirty="0">
                <a:ea typeface="Calibri"/>
                <a:cs typeface="Calibri"/>
              </a:rPr>
              <a:t>Year 2 will be going to The Living Rainforest and Legoland to accompany the Curriculum. </a:t>
            </a:r>
          </a:p>
        </p:txBody>
      </p:sp>
      <p:sp>
        <p:nvSpPr>
          <p:cNvPr id="4" name="Slide Number Placeholder 3"/>
          <p:cNvSpPr>
            <a:spLocks noGrp="1"/>
          </p:cNvSpPr>
          <p:nvPr>
            <p:ph type="sldNum" sz="quarter" idx="5"/>
          </p:nvPr>
        </p:nvSpPr>
        <p:spPr/>
        <p:txBody>
          <a:bodyPr/>
          <a:lstStyle/>
          <a:p>
            <a:fld id="{F1A3464E-0F60-4C7C-998D-61AEE021A223}" type="slidenum">
              <a:t>3</a:t>
            </a:fld>
            <a:endParaRPr lang="en-GB"/>
          </a:p>
        </p:txBody>
      </p:sp>
    </p:spTree>
    <p:extLst>
      <p:ext uri="{BB962C8B-B14F-4D97-AF65-F5344CB8AC3E}">
        <p14:creationId xmlns:p14="http://schemas.microsoft.com/office/powerpoint/2010/main" val="42800502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68425B-70B0-4B2A-8C42-F27B5CE1BB3E}" type="slidenum">
              <a:rPr lang="en-GB" smtClean="0"/>
              <a:t>4</a:t>
            </a:fld>
            <a:endParaRPr lang="en-GB"/>
          </a:p>
        </p:txBody>
      </p:sp>
    </p:spTree>
    <p:extLst>
      <p:ext uri="{BB962C8B-B14F-4D97-AF65-F5344CB8AC3E}">
        <p14:creationId xmlns:p14="http://schemas.microsoft.com/office/powerpoint/2010/main" val="33432541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92274E-1CF2-D11C-FFFD-57EFAE6F69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143962-2E89-9BA9-FD2C-A38863E8F9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A173AE-F9A2-74B2-E438-72D8CDC5187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E967483-4DAA-7602-16F0-18DE67E2C697}"/>
              </a:ext>
            </a:extLst>
          </p:cNvPr>
          <p:cNvSpPr>
            <a:spLocks noGrp="1"/>
          </p:cNvSpPr>
          <p:nvPr>
            <p:ph type="sldNum" sz="quarter" idx="5"/>
          </p:nvPr>
        </p:nvSpPr>
        <p:spPr/>
        <p:txBody>
          <a:bodyPr/>
          <a:lstStyle/>
          <a:p>
            <a:fld id="{2C68425B-70B0-4B2A-8C42-F27B5CE1BB3E}" type="slidenum">
              <a:rPr lang="en-GB" smtClean="0"/>
              <a:t>5</a:t>
            </a:fld>
            <a:endParaRPr lang="en-GB"/>
          </a:p>
        </p:txBody>
      </p:sp>
    </p:spTree>
    <p:extLst>
      <p:ext uri="{BB962C8B-B14F-4D97-AF65-F5344CB8AC3E}">
        <p14:creationId xmlns:p14="http://schemas.microsoft.com/office/powerpoint/2010/main" val="3781836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2D76F6-88EC-9105-5CD0-C7A835DCC9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3023F9-832A-87B4-AC81-6DB362A67E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56555F-255C-3309-AE60-41CD2D2C46D8}"/>
              </a:ext>
            </a:extLst>
          </p:cNvPr>
          <p:cNvSpPr>
            <a:spLocks noGrp="1"/>
          </p:cNvSpPr>
          <p:nvPr>
            <p:ph type="body" idx="1"/>
          </p:nvPr>
        </p:nvSpPr>
        <p:spPr/>
        <p:txBody>
          <a:bodyPr/>
          <a:lstStyle/>
          <a:p>
            <a:r>
              <a:rPr lang="en-GB"/>
              <a:t>In school, we support reading with the teaching of phonics, guided reading, individual reading, end of the day story, weekly trips to the library. We ask that families read aloud to their children at least once a day and listen to their child read at least 3 times a week. </a:t>
            </a:r>
          </a:p>
          <a:p>
            <a:r>
              <a:rPr lang="en-GB">
                <a:ea typeface="Calibri"/>
                <a:cs typeface="Calibri"/>
              </a:rPr>
              <a:t>Children will have new oxford owl log ins. </a:t>
            </a:r>
          </a:p>
        </p:txBody>
      </p:sp>
      <p:sp>
        <p:nvSpPr>
          <p:cNvPr id="4" name="Slide Number Placeholder 3">
            <a:extLst>
              <a:ext uri="{FF2B5EF4-FFF2-40B4-BE49-F238E27FC236}">
                <a16:creationId xmlns:a16="http://schemas.microsoft.com/office/drawing/2014/main" id="{E8C9D9A4-A048-6095-7691-5C94F5AF4394}"/>
              </a:ext>
            </a:extLst>
          </p:cNvPr>
          <p:cNvSpPr>
            <a:spLocks noGrp="1"/>
          </p:cNvSpPr>
          <p:nvPr>
            <p:ph type="sldNum" sz="quarter" idx="5"/>
          </p:nvPr>
        </p:nvSpPr>
        <p:spPr/>
        <p:txBody>
          <a:bodyPr/>
          <a:lstStyle/>
          <a:p>
            <a:fld id="{2C68425B-70B0-4B2A-8C42-F27B5CE1BB3E}" type="slidenum">
              <a:rPr lang="en-GB" smtClean="0"/>
              <a:t>6</a:t>
            </a:fld>
            <a:endParaRPr lang="en-GB"/>
          </a:p>
        </p:txBody>
      </p:sp>
    </p:spTree>
    <p:extLst>
      <p:ext uri="{BB962C8B-B14F-4D97-AF65-F5344CB8AC3E}">
        <p14:creationId xmlns:p14="http://schemas.microsoft.com/office/powerpoint/2010/main" val="24118605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4437D4-CA57-3B72-4172-9772533239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CF565D-1612-9F1A-9574-BFD29B897B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EFE210-5802-355D-7708-D16FA9DDDFB6}"/>
              </a:ext>
            </a:extLst>
          </p:cNvPr>
          <p:cNvSpPr>
            <a:spLocks noGrp="1"/>
          </p:cNvSpPr>
          <p:nvPr>
            <p:ph type="body" idx="1"/>
          </p:nvPr>
        </p:nvSpPr>
        <p:spPr/>
        <p:txBody>
          <a:bodyPr/>
          <a:lstStyle/>
          <a:p>
            <a:r>
              <a:rPr lang="en-GB" dirty="0">
                <a:ea typeface="Calibri"/>
                <a:cs typeface="Calibri"/>
              </a:rPr>
              <a:t>Children should bring an appropriate coat everyday. We intend to use the outside areas in all weathers and this enables us to do so. </a:t>
            </a:r>
          </a:p>
          <a:p>
            <a:r>
              <a:rPr lang="en-GB" dirty="0">
                <a:ea typeface="Calibri"/>
                <a:cs typeface="Calibri"/>
              </a:rPr>
              <a:t>Please do not allow children to bring additional rucksacks as we have limited space in the cloakroom. </a:t>
            </a:r>
          </a:p>
          <a:p>
            <a:r>
              <a:rPr lang="en-GB" dirty="0">
                <a:ea typeface="Calibri"/>
                <a:cs typeface="Calibri"/>
              </a:rPr>
              <a:t>Please ensure the water bottle is filled with water only. </a:t>
            </a:r>
          </a:p>
          <a:p>
            <a:r>
              <a:rPr lang="en-GB" dirty="0">
                <a:ea typeface="Calibri"/>
                <a:cs typeface="Calibri"/>
              </a:rPr>
              <a:t>Smart watches are strictly prohibited for safeguarding reasons. </a:t>
            </a:r>
          </a:p>
        </p:txBody>
      </p:sp>
      <p:sp>
        <p:nvSpPr>
          <p:cNvPr id="4" name="Slide Number Placeholder 3">
            <a:extLst>
              <a:ext uri="{FF2B5EF4-FFF2-40B4-BE49-F238E27FC236}">
                <a16:creationId xmlns:a16="http://schemas.microsoft.com/office/drawing/2014/main" id="{80220E27-4B7E-1D31-9866-9D7E1FB6A64D}"/>
              </a:ext>
            </a:extLst>
          </p:cNvPr>
          <p:cNvSpPr>
            <a:spLocks noGrp="1"/>
          </p:cNvSpPr>
          <p:nvPr>
            <p:ph type="sldNum" sz="quarter" idx="5"/>
          </p:nvPr>
        </p:nvSpPr>
        <p:spPr/>
        <p:txBody>
          <a:bodyPr/>
          <a:lstStyle/>
          <a:p>
            <a:fld id="{2C68425B-70B0-4B2A-8C42-F27B5CE1BB3E}" type="slidenum">
              <a:rPr lang="en-GB" smtClean="0"/>
              <a:t>7</a:t>
            </a:fld>
            <a:endParaRPr lang="en-GB"/>
          </a:p>
        </p:txBody>
      </p:sp>
    </p:spTree>
    <p:extLst>
      <p:ext uri="{BB962C8B-B14F-4D97-AF65-F5344CB8AC3E}">
        <p14:creationId xmlns:p14="http://schemas.microsoft.com/office/powerpoint/2010/main" val="33309333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a typeface="Calibri"/>
                <a:cs typeface="Calibri"/>
              </a:rPr>
              <a:t>Children are not permitted to wear jewellery for P.E. Earrings cannot be covered with plasters. Children will not be allowed to take part in the session for safety reasons if jewellery is worn. </a:t>
            </a:r>
            <a:endParaRPr lang="en-US"/>
          </a:p>
          <a:p>
            <a:r>
              <a:rPr lang="en-GB" dirty="0">
                <a:ea typeface="Calibri"/>
                <a:cs typeface="Calibri"/>
              </a:rPr>
              <a:t>We are incredibly lucky to have specialist P.E. coaches who provide excellent sports tuition for all pupils. </a:t>
            </a:r>
          </a:p>
        </p:txBody>
      </p:sp>
      <p:sp>
        <p:nvSpPr>
          <p:cNvPr id="4" name="Slide Number Placeholder 3"/>
          <p:cNvSpPr>
            <a:spLocks noGrp="1"/>
          </p:cNvSpPr>
          <p:nvPr>
            <p:ph type="sldNum" sz="quarter" idx="5"/>
          </p:nvPr>
        </p:nvSpPr>
        <p:spPr/>
        <p:txBody>
          <a:bodyPr/>
          <a:lstStyle/>
          <a:p>
            <a:fld id="{2C68425B-70B0-4B2A-8C42-F27B5CE1BB3E}" type="slidenum">
              <a:rPr lang="en-GB" smtClean="0"/>
              <a:t>8</a:t>
            </a:fld>
            <a:endParaRPr lang="en-GB"/>
          </a:p>
        </p:txBody>
      </p:sp>
    </p:spTree>
    <p:extLst>
      <p:ext uri="{BB962C8B-B14F-4D97-AF65-F5344CB8AC3E}">
        <p14:creationId xmlns:p14="http://schemas.microsoft.com/office/powerpoint/2010/main" val="33432541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E22747-18E3-98F1-A543-6A48083E51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7926C2-493F-41E6-381D-9691344921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93812D-0A8D-2027-5C46-B7C40ECAC0EF}"/>
              </a:ext>
            </a:extLst>
          </p:cNvPr>
          <p:cNvSpPr>
            <a:spLocks noGrp="1"/>
          </p:cNvSpPr>
          <p:nvPr>
            <p:ph type="body" idx="1"/>
          </p:nvPr>
        </p:nvSpPr>
        <p:spPr/>
        <p:txBody>
          <a:bodyPr/>
          <a:lstStyle/>
          <a:p>
            <a:r>
              <a:rPr lang="en-GB" dirty="0">
                <a:ea typeface="Calibri"/>
                <a:cs typeface="Calibri"/>
              </a:rPr>
              <a:t>Our Forest School is run by Mrs Reid a very passionate professional who is an expert at sharing her love of the outdoors with the pupils at Crawley Ridge. </a:t>
            </a:r>
          </a:p>
        </p:txBody>
      </p:sp>
      <p:sp>
        <p:nvSpPr>
          <p:cNvPr id="4" name="Slide Number Placeholder 3">
            <a:extLst>
              <a:ext uri="{FF2B5EF4-FFF2-40B4-BE49-F238E27FC236}">
                <a16:creationId xmlns:a16="http://schemas.microsoft.com/office/drawing/2014/main" id="{95C68AAB-BCCB-4C30-EE8A-C2E62D9B8F3A}"/>
              </a:ext>
            </a:extLst>
          </p:cNvPr>
          <p:cNvSpPr>
            <a:spLocks noGrp="1"/>
          </p:cNvSpPr>
          <p:nvPr>
            <p:ph type="sldNum" sz="quarter" idx="5"/>
          </p:nvPr>
        </p:nvSpPr>
        <p:spPr/>
        <p:txBody>
          <a:bodyPr/>
          <a:lstStyle/>
          <a:p>
            <a:fld id="{2C68425B-70B0-4B2A-8C42-F27B5CE1BB3E}" type="slidenum">
              <a:rPr lang="en-GB" smtClean="0"/>
              <a:t>9</a:t>
            </a:fld>
            <a:endParaRPr lang="en-GB"/>
          </a:p>
        </p:txBody>
      </p:sp>
    </p:spTree>
    <p:extLst>
      <p:ext uri="{BB962C8B-B14F-4D97-AF65-F5344CB8AC3E}">
        <p14:creationId xmlns:p14="http://schemas.microsoft.com/office/powerpoint/2010/main" val="25425973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1A2BBF-F787-A189-1ACD-46A46D3DD5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2FA3E3-4A04-93F1-FF2D-9F09AE368E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1995B0-F0D3-2030-B9D2-4E891D9CDD85}"/>
              </a:ext>
            </a:extLst>
          </p:cNvPr>
          <p:cNvSpPr>
            <a:spLocks noGrp="1"/>
          </p:cNvSpPr>
          <p:nvPr>
            <p:ph type="body" idx="1"/>
          </p:nvPr>
        </p:nvSpPr>
        <p:spPr/>
        <p:txBody>
          <a:bodyPr/>
          <a:lstStyle/>
          <a:p>
            <a:endParaRPr lang="en-GB" dirty="0">
              <a:ea typeface="Calibri"/>
              <a:cs typeface="Calibri"/>
            </a:endParaRPr>
          </a:p>
        </p:txBody>
      </p:sp>
      <p:sp>
        <p:nvSpPr>
          <p:cNvPr id="4" name="Slide Number Placeholder 3">
            <a:extLst>
              <a:ext uri="{FF2B5EF4-FFF2-40B4-BE49-F238E27FC236}">
                <a16:creationId xmlns:a16="http://schemas.microsoft.com/office/drawing/2014/main" id="{AE72529F-9D34-9D62-45C1-2256DB3CC9FE}"/>
              </a:ext>
            </a:extLst>
          </p:cNvPr>
          <p:cNvSpPr>
            <a:spLocks noGrp="1"/>
          </p:cNvSpPr>
          <p:nvPr>
            <p:ph type="sldNum" sz="quarter" idx="5"/>
          </p:nvPr>
        </p:nvSpPr>
        <p:spPr/>
        <p:txBody>
          <a:bodyPr/>
          <a:lstStyle/>
          <a:p>
            <a:fld id="{2C68425B-70B0-4B2A-8C42-F27B5CE1BB3E}" type="slidenum">
              <a:rPr lang="en-GB" smtClean="0"/>
              <a:t>10</a:t>
            </a:fld>
            <a:endParaRPr lang="en-GB"/>
          </a:p>
        </p:txBody>
      </p:sp>
    </p:spTree>
    <p:extLst>
      <p:ext uri="{BB962C8B-B14F-4D97-AF65-F5344CB8AC3E}">
        <p14:creationId xmlns:p14="http://schemas.microsoft.com/office/powerpoint/2010/main" val="7076696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A91C2-457D-787D-EC6E-5D412DFC0C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AA6DB6-EA77-9D70-A60E-8FD3985847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FAFDE7-5D97-3607-B6AC-FA17B804E59D}"/>
              </a:ext>
            </a:extLst>
          </p:cNvPr>
          <p:cNvSpPr>
            <a:spLocks noGrp="1"/>
          </p:cNvSpPr>
          <p:nvPr>
            <p:ph type="body" idx="1"/>
          </p:nvPr>
        </p:nvSpPr>
        <p:spPr/>
        <p:txBody>
          <a:bodyPr/>
          <a:lstStyle/>
          <a:p>
            <a:endParaRPr lang="en-GB" dirty="0">
              <a:ea typeface="Calibri"/>
              <a:cs typeface="Calibri"/>
            </a:endParaRPr>
          </a:p>
        </p:txBody>
      </p:sp>
      <p:sp>
        <p:nvSpPr>
          <p:cNvPr id="4" name="Slide Number Placeholder 3">
            <a:extLst>
              <a:ext uri="{FF2B5EF4-FFF2-40B4-BE49-F238E27FC236}">
                <a16:creationId xmlns:a16="http://schemas.microsoft.com/office/drawing/2014/main" id="{B457CEAA-5853-286C-2132-714F88A03B5C}"/>
              </a:ext>
            </a:extLst>
          </p:cNvPr>
          <p:cNvSpPr>
            <a:spLocks noGrp="1"/>
          </p:cNvSpPr>
          <p:nvPr>
            <p:ph type="sldNum" sz="quarter" idx="5"/>
          </p:nvPr>
        </p:nvSpPr>
        <p:spPr/>
        <p:txBody>
          <a:bodyPr/>
          <a:lstStyle/>
          <a:p>
            <a:fld id="{2C68425B-70B0-4B2A-8C42-F27B5CE1BB3E}" type="slidenum">
              <a:rPr lang="en-GB" smtClean="0"/>
              <a:t>11</a:t>
            </a:fld>
            <a:endParaRPr lang="en-GB"/>
          </a:p>
        </p:txBody>
      </p:sp>
    </p:spTree>
    <p:extLst>
      <p:ext uri="{BB962C8B-B14F-4D97-AF65-F5344CB8AC3E}">
        <p14:creationId xmlns:p14="http://schemas.microsoft.com/office/powerpoint/2010/main" val="2058502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9/22/2026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0796592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9/22/2026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855508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9/22/2026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508083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9/22/2026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95738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9/22/2026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8030124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9/22/2026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373259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9/22/2026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866000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9/22/2026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51654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9/22/2026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0840682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9/22/2026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0609217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9/22/2026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775712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page">
    <p:bg>
      <p:bgPr>
        <a:solidFill>
          <a:schemeClr val="accent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A840FE8-DDE6-4D41-A6FF-38BA8B7FBC0A}"/>
              </a:ext>
            </a:extLst>
          </p:cNvPr>
          <p:cNvSpPr/>
          <p:nvPr userDrawn="1"/>
        </p:nvSpPr>
        <p:spPr>
          <a:xfrm flipV="1">
            <a:off x="143607" y="136524"/>
            <a:ext cx="5951539" cy="65849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icture Placeholder 9">
            <a:extLst>
              <a:ext uri="{FF2B5EF4-FFF2-40B4-BE49-F238E27FC236}">
                <a16:creationId xmlns:a16="http://schemas.microsoft.com/office/drawing/2014/main" id="{C4AE50F4-D278-4D12-9DBD-5CB53E3F1C07}"/>
              </a:ext>
            </a:extLst>
          </p:cNvPr>
          <p:cNvSpPr>
            <a:spLocks noGrp="1"/>
          </p:cNvSpPr>
          <p:nvPr>
            <p:ph type="pic" sz="quarter" idx="27" hasCustomPrompt="1"/>
          </p:nvPr>
        </p:nvSpPr>
        <p:spPr>
          <a:xfrm>
            <a:off x="6096000" y="136523"/>
            <a:ext cx="5951538" cy="6584949"/>
          </a:xfrm>
          <a:custGeom>
            <a:avLst/>
            <a:gdLst>
              <a:gd name="connsiteX0" fmla="*/ 0 w 5951538"/>
              <a:gd name="connsiteY0" fmla="*/ 0 h 6557228"/>
              <a:gd name="connsiteX1" fmla="*/ 5951538 w 5951538"/>
              <a:gd name="connsiteY1" fmla="*/ 0 h 6557228"/>
              <a:gd name="connsiteX2" fmla="*/ 5951538 w 5951538"/>
              <a:gd name="connsiteY2" fmla="*/ 5467431 h 6557228"/>
              <a:gd name="connsiteX3" fmla="*/ 5929646 w 5951538"/>
              <a:gd name="connsiteY3" fmla="*/ 5684591 h 6557228"/>
              <a:gd name="connsiteX4" fmla="*/ 4858957 w 5951538"/>
              <a:gd name="connsiteY4" fmla="*/ 6557228 h 6557228"/>
              <a:gd name="connsiteX5" fmla="*/ 0 w 5951538"/>
              <a:gd name="connsiteY5" fmla="*/ 6557228 h 6557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51538" h="6557228">
                <a:moveTo>
                  <a:pt x="0" y="0"/>
                </a:moveTo>
                <a:lnTo>
                  <a:pt x="5951538" y="0"/>
                </a:lnTo>
                <a:lnTo>
                  <a:pt x="5951538" y="5467431"/>
                </a:lnTo>
                <a:lnTo>
                  <a:pt x="5929646" y="5684591"/>
                </a:lnTo>
                <a:cubicBezTo>
                  <a:pt x="5827738" y="6182604"/>
                  <a:pt x="5387097" y="6557228"/>
                  <a:pt x="4858957" y="6557228"/>
                </a:cubicBezTo>
                <a:lnTo>
                  <a:pt x="0" y="6557228"/>
                </a:lnTo>
                <a:close/>
              </a:path>
            </a:pathLst>
          </a:custGeom>
        </p:spPr>
        <p:txBody>
          <a:bodyPr wrap="square">
            <a:noAutofit/>
          </a:bodyPr>
          <a:lstStyle>
            <a:lvl1pPr marL="0" indent="0">
              <a:buNone/>
              <a:defRPr sz="2400">
                <a:solidFill>
                  <a:srgbClr val="000000"/>
                </a:solidFill>
                <a:latin typeface="+mj-lt"/>
              </a:defRPr>
            </a:lvl1pPr>
          </a:lstStyle>
          <a:p>
            <a:r>
              <a:rPr lang="en-GB"/>
              <a:t>Add a picture here</a:t>
            </a:r>
          </a:p>
        </p:txBody>
      </p:sp>
      <p:sp>
        <p:nvSpPr>
          <p:cNvPr id="31" name="Text Placeholder 30">
            <a:extLst>
              <a:ext uri="{FF2B5EF4-FFF2-40B4-BE49-F238E27FC236}">
                <a16:creationId xmlns:a16="http://schemas.microsoft.com/office/drawing/2014/main" id="{4899CE06-950A-43C6-815B-FF298694D150}"/>
              </a:ext>
            </a:extLst>
          </p:cNvPr>
          <p:cNvSpPr>
            <a:spLocks noGrp="1"/>
          </p:cNvSpPr>
          <p:nvPr>
            <p:ph type="body" sz="quarter" idx="11" hasCustomPrompt="1"/>
          </p:nvPr>
        </p:nvSpPr>
        <p:spPr>
          <a:xfrm>
            <a:off x="504825" y="4355603"/>
            <a:ext cx="5114578" cy="642938"/>
          </a:xfrm>
          <a:prstGeom prst="rect">
            <a:avLst/>
          </a:prstGeom>
        </p:spPr>
        <p:txBody>
          <a:bodyPr>
            <a:normAutofit/>
          </a:bodyPr>
          <a:lstStyle>
            <a:lvl1pPr marL="0" indent="0">
              <a:buNone/>
              <a:defRPr sz="2000">
                <a:solidFill>
                  <a:srgbClr val="000000"/>
                </a:solidFill>
                <a:latin typeface="Abadi Extra Light" panose="020B0204020104020204" pitchFamily="34" charset="0"/>
              </a:defRPr>
            </a:lvl1pPr>
          </a:lstStyle>
          <a:p>
            <a:pPr lvl="0"/>
            <a:r>
              <a:rPr lang="en-GB"/>
              <a:t>Click to add presenter name, job number, etc (Abadi Extra Light font 20pt) </a:t>
            </a:r>
          </a:p>
        </p:txBody>
      </p:sp>
      <p:sp>
        <p:nvSpPr>
          <p:cNvPr id="29" name="Text Placeholder 28">
            <a:extLst>
              <a:ext uri="{FF2B5EF4-FFF2-40B4-BE49-F238E27FC236}">
                <a16:creationId xmlns:a16="http://schemas.microsoft.com/office/drawing/2014/main" id="{611AC323-9B1D-4391-8250-723B18E4AC6D}"/>
              </a:ext>
            </a:extLst>
          </p:cNvPr>
          <p:cNvSpPr>
            <a:spLocks noGrp="1"/>
          </p:cNvSpPr>
          <p:nvPr>
            <p:ph type="body" sz="quarter" idx="10" hasCustomPrompt="1"/>
          </p:nvPr>
        </p:nvSpPr>
        <p:spPr>
          <a:xfrm>
            <a:off x="504824" y="2828544"/>
            <a:ext cx="5114579" cy="1248156"/>
          </a:xfrm>
          <a:prstGeom prst="rect">
            <a:avLst/>
          </a:prstGeom>
        </p:spPr>
        <p:txBody>
          <a:bodyPr>
            <a:normAutofit/>
          </a:bodyPr>
          <a:lstStyle>
            <a:lvl1pPr marL="0" indent="0">
              <a:buNone/>
              <a:defRPr sz="4000">
                <a:solidFill>
                  <a:schemeClr val="accent1"/>
                </a:solidFill>
                <a:latin typeface="Abadi Extra Light" panose="020B0204020104020204" pitchFamily="34" charset="0"/>
              </a:defRPr>
            </a:lvl1pPr>
          </a:lstStyle>
          <a:p>
            <a:pPr lvl="0"/>
            <a:r>
              <a:rPr lang="en-GB"/>
              <a:t>Click to add header (Abadi Extra Light 40pt)</a:t>
            </a:r>
          </a:p>
        </p:txBody>
      </p:sp>
      <p:sp>
        <p:nvSpPr>
          <p:cNvPr id="12" name="Slide Number Placeholder 1">
            <a:extLst>
              <a:ext uri="{FF2B5EF4-FFF2-40B4-BE49-F238E27FC236}">
                <a16:creationId xmlns:a16="http://schemas.microsoft.com/office/drawing/2014/main" id="{6ABAD8E2-CEBC-4513-B74F-2F2165802ED3}"/>
              </a:ext>
            </a:extLst>
          </p:cNvPr>
          <p:cNvSpPr>
            <a:spLocks noGrp="1"/>
          </p:cNvSpPr>
          <p:nvPr>
            <p:ph type="sldNum" sz="quarter" idx="26"/>
          </p:nvPr>
        </p:nvSpPr>
        <p:spPr>
          <a:xfrm>
            <a:off x="11691260" y="6559420"/>
            <a:ext cx="430926" cy="162052"/>
          </a:xfrm>
          <a:prstGeom prst="rect">
            <a:avLst/>
          </a:prstGeom>
        </p:spPr>
        <p:txBody>
          <a:bodyPr/>
          <a:lstStyle>
            <a:lvl1pPr algn="r">
              <a:defRPr/>
            </a:lvl1pPr>
          </a:lstStyle>
          <a:p>
            <a:fld id="{B1739543-E302-4EAD-9AFA-E45B8A7403F9}" type="slidenum">
              <a:rPr lang="en-GB" smtClean="0"/>
              <a:pPr/>
              <a:t>‹#›</a:t>
            </a:fld>
            <a:endParaRPr lang="en-GB"/>
          </a:p>
        </p:txBody>
      </p:sp>
      <p:sp>
        <p:nvSpPr>
          <p:cNvPr id="14" name="Text Placeholder 25">
            <a:extLst>
              <a:ext uri="{FF2B5EF4-FFF2-40B4-BE49-F238E27FC236}">
                <a16:creationId xmlns:a16="http://schemas.microsoft.com/office/drawing/2014/main" id="{3D1501E0-7E56-48DF-AA8F-CCA6479B11A0}"/>
              </a:ext>
            </a:extLst>
          </p:cNvPr>
          <p:cNvSpPr>
            <a:spLocks noGrp="1"/>
          </p:cNvSpPr>
          <p:nvPr>
            <p:ph type="body" sz="quarter" idx="25" hasCustomPrompt="1"/>
          </p:nvPr>
        </p:nvSpPr>
        <p:spPr>
          <a:xfrm>
            <a:off x="9937085" y="212721"/>
            <a:ext cx="2037969" cy="616818"/>
          </a:xfrm>
          <a:prstGeom prst="rect">
            <a:avLst/>
          </a:prstGeom>
        </p:spPr>
        <p:txBody>
          <a:bodyPr/>
          <a:lstStyle>
            <a:lvl1pPr marL="0" indent="0" algn="r">
              <a:buNone/>
              <a:defRPr sz="1400">
                <a:solidFill>
                  <a:srgbClr val="000000"/>
                </a:solidFill>
                <a:latin typeface="Arial Nova Light" panose="020B0304020202020204" pitchFamily="34" charset="0"/>
              </a:defRPr>
            </a:lvl1pPr>
          </a:lstStyle>
          <a:p>
            <a:pPr lvl="0"/>
            <a:r>
              <a:rPr lang="en-GB"/>
              <a:t>Option for photo caption</a:t>
            </a:r>
          </a:p>
        </p:txBody>
      </p:sp>
    </p:spTree>
    <p:extLst>
      <p:ext uri="{BB962C8B-B14F-4D97-AF65-F5344CB8AC3E}">
        <p14:creationId xmlns:p14="http://schemas.microsoft.com/office/powerpoint/2010/main" val="15787791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White text and image">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F133309-DE61-474C-8148-A1A49DAAD72B}"/>
              </a:ext>
            </a:extLst>
          </p:cNvPr>
          <p:cNvSpPr/>
          <p:nvPr userDrawn="1"/>
        </p:nvSpPr>
        <p:spPr>
          <a:xfrm flipV="1">
            <a:off x="143607" y="136523"/>
            <a:ext cx="8192525" cy="65849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Picture Placeholder 11">
            <a:extLst>
              <a:ext uri="{FF2B5EF4-FFF2-40B4-BE49-F238E27FC236}">
                <a16:creationId xmlns:a16="http://schemas.microsoft.com/office/drawing/2014/main" id="{0CD497A7-76DC-4DF8-A5E9-38D951232826}"/>
              </a:ext>
            </a:extLst>
          </p:cNvPr>
          <p:cNvSpPr>
            <a:spLocks noGrp="1"/>
          </p:cNvSpPr>
          <p:nvPr>
            <p:ph type="pic" sz="quarter" idx="14" hasCustomPrompt="1"/>
          </p:nvPr>
        </p:nvSpPr>
        <p:spPr>
          <a:xfrm>
            <a:off x="8336132" y="136523"/>
            <a:ext cx="3712260" cy="6584950"/>
          </a:xfrm>
          <a:custGeom>
            <a:avLst/>
            <a:gdLst>
              <a:gd name="connsiteX0" fmla="*/ 0 w 3712260"/>
              <a:gd name="connsiteY0" fmla="*/ 0 h 6557227"/>
              <a:gd name="connsiteX1" fmla="*/ 3712260 w 3712260"/>
              <a:gd name="connsiteY1" fmla="*/ 0 h 6557227"/>
              <a:gd name="connsiteX2" fmla="*/ 3712260 w 3712260"/>
              <a:gd name="connsiteY2" fmla="*/ 5464334 h 6557227"/>
              <a:gd name="connsiteX3" fmla="*/ 2619367 w 3712260"/>
              <a:gd name="connsiteY3" fmla="*/ 6557227 h 6557227"/>
              <a:gd name="connsiteX4" fmla="*/ 0 w 3712260"/>
              <a:gd name="connsiteY4" fmla="*/ 6557227 h 6557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12260" h="6557227">
                <a:moveTo>
                  <a:pt x="0" y="0"/>
                </a:moveTo>
                <a:lnTo>
                  <a:pt x="3712260" y="0"/>
                </a:lnTo>
                <a:lnTo>
                  <a:pt x="3712260" y="5464334"/>
                </a:lnTo>
                <a:cubicBezTo>
                  <a:pt x="3712260" y="6067922"/>
                  <a:pt x="3222955" y="6557227"/>
                  <a:pt x="2619367" y="6557227"/>
                </a:cubicBezTo>
                <a:lnTo>
                  <a:pt x="0" y="6557227"/>
                </a:lnTo>
                <a:close/>
              </a:path>
            </a:pathLst>
          </a:custGeom>
        </p:spPr>
        <p:txBody>
          <a:bodyPr wrap="square">
            <a:noAutofit/>
          </a:bodyPr>
          <a:lstStyle>
            <a:lvl1pPr marL="0" indent="0">
              <a:buNone/>
              <a:defRPr sz="2000">
                <a:solidFill>
                  <a:srgbClr val="000000"/>
                </a:solidFill>
                <a:latin typeface="Abadi Extra Light" panose="020B0204020104020204" pitchFamily="34" charset="0"/>
              </a:defRPr>
            </a:lvl1pPr>
          </a:lstStyle>
          <a:p>
            <a:r>
              <a:rPr lang="en-GB"/>
              <a:t>Click to add picture</a:t>
            </a:r>
          </a:p>
        </p:txBody>
      </p:sp>
      <p:sp>
        <p:nvSpPr>
          <p:cNvPr id="6" name="Text Placeholder 6">
            <a:extLst>
              <a:ext uri="{FF2B5EF4-FFF2-40B4-BE49-F238E27FC236}">
                <a16:creationId xmlns:a16="http://schemas.microsoft.com/office/drawing/2014/main" id="{8DC0F77F-C6AB-4D3C-ABBC-B224FD721711}"/>
              </a:ext>
            </a:extLst>
          </p:cNvPr>
          <p:cNvSpPr>
            <a:spLocks noGrp="1"/>
          </p:cNvSpPr>
          <p:nvPr>
            <p:ph type="body" sz="quarter" idx="12" hasCustomPrompt="1"/>
          </p:nvPr>
        </p:nvSpPr>
        <p:spPr>
          <a:xfrm>
            <a:off x="601735" y="1021646"/>
            <a:ext cx="7326024" cy="368499"/>
          </a:xfrm>
          <a:prstGeom prst="rect">
            <a:avLst/>
          </a:prstGeom>
          <a:solidFill>
            <a:srgbClr val="D8F1FF"/>
          </a:solidFill>
        </p:spPr>
        <p:txBody>
          <a:bodyPr/>
          <a:lstStyle>
            <a:lvl1pPr marL="0" indent="0" algn="l">
              <a:buNone/>
              <a:defRPr sz="2000">
                <a:solidFill>
                  <a:srgbClr val="000000"/>
                </a:solidFill>
                <a:latin typeface="Abadi Extra Light" panose="020B0204020104020204" pitchFamily="34" charset="0"/>
              </a:defRPr>
            </a:lvl1pPr>
          </a:lstStyle>
          <a:p>
            <a:pPr lvl="0"/>
            <a:r>
              <a:rPr lang="en-GB"/>
              <a:t>Click to add a subheading here</a:t>
            </a:r>
          </a:p>
        </p:txBody>
      </p:sp>
      <p:sp>
        <p:nvSpPr>
          <p:cNvPr id="7" name="Text Placeholder 12">
            <a:extLst>
              <a:ext uri="{FF2B5EF4-FFF2-40B4-BE49-F238E27FC236}">
                <a16:creationId xmlns:a16="http://schemas.microsoft.com/office/drawing/2014/main" id="{3A5FB1CC-1E05-4B14-AFCF-2C111B85E66F}"/>
              </a:ext>
            </a:extLst>
          </p:cNvPr>
          <p:cNvSpPr>
            <a:spLocks noGrp="1"/>
          </p:cNvSpPr>
          <p:nvPr>
            <p:ph type="body" sz="quarter" idx="10" hasCustomPrompt="1"/>
          </p:nvPr>
        </p:nvSpPr>
        <p:spPr>
          <a:xfrm>
            <a:off x="601735" y="427588"/>
            <a:ext cx="5119796" cy="522605"/>
          </a:xfrm>
          <a:prstGeom prst="rect">
            <a:avLst/>
          </a:prstGeom>
        </p:spPr>
        <p:txBody>
          <a:bodyPr/>
          <a:lstStyle>
            <a:lvl1pPr marL="0" indent="0" algn="l">
              <a:buNone/>
              <a:defRPr lang="en-GB" sz="3600" kern="1200" dirty="0" smtClean="0">
                <a:solidFill>
                  <a:schemeClr val="accent1"/>
                </a:solidFill>
                <a:latin typeface="Abadi Extra Light" panose="020B0204020104020204" pitchFamily="34" charset="0"/>
                <a:ea typeface="+mn-ea"/>
                <a:cs typeface="+mn-cs"/>
              </a:defRPr>
            </a:lvl1pPr>
          </a:lstStyle>
          <a:p>
            <a:pPr lvl="0"/>
            <a:r>
              <a:rPr lang="en-GB"/>
              <a:t>Click to add title here</a:t>
            </a:r>
          </a:p>
        </p:txBody>
      </p:sp>
      <p:sp>
        <p:nvSpPr>
          <p:cNvPr id="10" name="Text Placeholder 11">
            <a:extLst>
              <a:ext uri="{FF2B5EF4-FFF2-40B4-BE49-F238E27FC236}">
                <a16:creationId xmlns:a16="http://schemas.microsoft.com/office/drawing/2014/main" id="{DF0A9185-DE0E-4F8C-B8C4-AA58BFD47849}"/>
              </a:ext>
            </a:extLst>
          </p:cNvPr>
          <p:cNvSpPr>
            <a:spLocks noGrp="1"/>
          </p:cNvSpPr>
          <p:nvPr>
            <p:ph type="body" sz="quarter" idx="13" hasCustomPrompt="1"/>
          </p:nvPr>
        </p:nvSpPr>
        <p:spPr>
          <a:xfrm>
            <a:off x="601734" y="1881555"/>
            <a:ext cx="7326025" cy="4548858"/>
          </a:xfrm>
          <a:prstGeom prst="rect">
            <a:avLst/>
          </a:prstGeom>
        </p:spPr>
        <p:txBody>
          <a:bodyPr/>
          <a:lstStyle>
            <a:lvl1pPr marL="285750" indent="-285750">
              <a:buClr>
                <a:schemeClr val="accent1"/>
              </a:buClr>
              <a:buFont typeface="Arial" panose="020B0604020202020204" pitchFamily="34" charset="0"/>
              <a:buChar char="•"/>
              <a:defRPr sz="1800">
                <a:solidFill>
                  <a:srgbClr val="000000"/>
                </a:solidFill>
                <a:latin typeface="Arial Nova Light" panose="020B0304020202020204" pitchFamily="34" charset="0"/>
              </a:defRPr>
            </a:lvl1pPr>
            <a:lvl2pPr marL="457200" indent="0">
              <a:buClr>
                <a:schemeClr val="accent1"/>
              </a:buClr>
              <a:buFont typeface="Arial" panose="020B0604020202020204" pitchFamily="34" charset="0"/>
              <a:buNone/>
              <a:defRPr sz="1800">
                <a:solidFill>
                  <a:srgbClr val="000000"/>
                </a:solidFill>
                <a:latin typeface="Arial Nova Light" panose="020B0304020202020204" pitchFamily="34" charset="0"/>
              </a:defRPr>
            </a:lvl2pPr>
            <a:lvl3pPr>
              <a:buClr>
                <a:schemeClr val="accent1"/>
              </a:buClr>
              <a:defRPr sz="1800">
                <a:latin typeface="Arial Nova Light" panose="020B0304020202020204" pitchFamily="34" charset="0"/>
              </a:defRPr>
            </a:lvl3pPr>
          </a:lstStyle>
          <a:p>
            <a:pPr lvl="0"/>
            <a:r>
              <a:rPr lang="en-GB"/>
              <a:t>Main body copy should use Arial Nova Light, 18pt. Please use black text throughout, apart from slide headings, which use Thames blue. Please ensure bullet points are Thames blue.</a:t>
            </a:r>
          </a:p>
          <a:p>
            <a:pPr lvl="1"/>
            <a:endParaRPr lang="en-GB"/>
          </a:p>
        </p:txBody>
      </p:sp>
      <p:sp>
        <p:nvSpPr>
          <p:cNvPr id="8" name="Slide Number Placeholder 1">
            <a:extLst>
              <a:ext uri="{FF2B5EF4-FFF2-40B4-BE49-F238E27FC236}">
                <a16:creationId xmlns:a16="http://schemas.microsoft.com/office/drawing/2014/main" id="{FB9A838F-2587-402E-9392-8FE3D08D3DBE}"/>
              </a:ext>
            </a:extLst>
          </p:cNvPr>
          <p:cNvSpPr>
            <a:spLocks noGrp="1"/>
          </p:cNvSpPr>
          <p:nvPr>
            <p:ph type="sldNum" sz="quarter" idx="26"/>
          </p:nvPr>
        </p:nvSpPr>
        <p:spPr>
          <a:xfrm>
            <a:off x="11691260" y="6559420"/>
            <a:ext cx="430926" cy="162052"/>
          </a:xfrm>
          <a:prstGeom prst="rect">
            <a:avLst/>
          </a:prstGeom>
        </p:spPr>
        <p:txBody>
          <a:bodyPr/>
          <a:lstStyle>
            <a:lvl1pPr algn="r">
              <a:defRPr/>
            </a:lvl1pPr>
          </a:lstStyle>
          <a:p>
            <a:fld id="{B1739543-E302-4EAD-9AFA-E45B8A7403F9}" type="slidenum">
              <a:rPr lang="en-GB" smtClean="0"/>
              <a:pPr/>
              <a:t>‹#›</a:t>
            </a:fld>
            <a:endParaRPr lang="en-GB"/>
          </a:p>
        </p:txBody>
      </p:sp>
    </p:spTree>
    <p:extLst>
      <p:ext uri="{BB962C8B-B14F-4D97-AF65-F5344CB8AC3E}">
        <p14:creationId xmlns:p14="http://schemas.microsoft.com/office/powerpoint/2010/main" val="1340921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764DE79-268F-4C1A-8933-263129D2AF90}" type="datetimeFigureOut">
              <a:rPr lang="en-US" dirty="0"/>
              <a:t>9/22/2026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2416508373"/>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hyperlink" Target="https://www.crawleyridge.co.uk/page/?title=Year+2&amp;pid=297" TargetMode="Externa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A242A122-B555-EEB8-F384-87F54FE03130}"/>
              </a:ext>
            </a:extLst>
          </p:cNvPr>
          <p:cNvPicPr>
            <a:picLocks noGrp="1" noChangeAspect="1" noChangeArrowheads="1"/>
          </p:cNvPicPr>
          <p:nvPr>
            <p:ph type="pic" sz="quarter" idx="27"/>
          </p:nvPr>
        </p:nvPicPr>
        <p:blipFill>
          <a:blip r:embed="rId2">
            <a:extLst>
              <a:ext uri="{28A0092B-C50C-407E-A947-70E740481C1C}">
                <a14:useLocalDpi xmlns:a14="http://schemas.microsoft.com/office/drawing/2010/main" val="0"/>
              </a:ext>
            </a:extLst>
          </a:blip>
          <a:srcRect l="18600" r="18600"/>
          <a:stretch/>
        </p:blipFill>
        <p:spPr bwMode="auto">
          <a:prstGeom prst="rect">
            <a:avLst/>
          </a:prstGeom>
          <a:noFill/>
          <a:extLst>
            <a:ext uri="{909E8E84-426E-40DD-AFC4-6F175D3DCCD1}">
              <a14:hiddenFill xmlns:a14="http://schemas.microsoft.com/office/drawing/2010/main">
                <a:solidFill>
                  <a:srgbClr val="FFFFFF"/>
                </a:solidFill>
              </a14:hiddenFill>
            </a:ext>
          </a:extLst>
        </p:spPr>
      </p:pic>
      <p:sp>
        <p:nvSpPr>
          <p:cNvPr id="7" name="Text Placeholder 6">
            <a:extLst>
              <a:ext uri="{FF2B5EF4-FFF2-40B4-BE49-F238E27FC236}">
                <a16:creationId xmlns:a16="http://schemas.microsoft.com/office/drawing/2014/main" id="{F200093B-5C88-1FEA-AA01-3629672D3780}"/>
              </a:ext>
            </a:extLst>
          </p:cNvPr>
          <p:cNvSpPr>
            <a:spLocks noGrp="1"/>
          </p:cNvSpPr>
          <p:nvPr>
            <p:ph type="body" sz="quarter" idx="10"/>
          </p:nvPr>
        </p:nvSpPr>
        <p:spPr>
          <a:xfrm>
            <a:off x="551207" y="3252614"/>
            <a:ext cx="5114579" cy="1248156"/>
          </a:xfrm>
        </p:spPr>
        <p:txBody>
          <a:bodyPr vert="horz" lIns="91440" tIns="45720" rIns="91440" bIns="45720" rtlCol="0" anchor="t">
            <a:normAutofit fontScale="92500" lnSpcReduction="10000"/>
          </a:bodyPr>
          <a:lstStyle/>
          <a:p>
            <a:pPr algn="ctr"/>
            <a:r>
              <a:rPr lang="en-GB" sz="2400" dirty="0">
                <a:latin typeface="Abadi Extra Light"/>
              </a:rPr>
              <a:t>Yr 2 Curriculum Meeting</a:t>
            </a:r>
            <a:endParaRPr lang="en-GB" sz="2400" dirty="0"/>
          </a:p>
          <a:p>
            <a:pPr algn="ctr"/>
            <a:r>
              <a:rPr lang="en-GB" sz="2400" dirty="0">
                <a:latin typeface="Abadi Extra Light"/>
              </a:rPr>
              <a:t>Wednesday 23rd September</a:t>
            </a:r>
          </a:p>
          <a:p>
            <a:pPr algn="ctr"/>
            <a:r>
              <a:rPr lang="en-GB" sz="2400" dirty="0">
                <a:latin typeface="Abadi Extra Light"/>
              </a:rPr>
              <a:t>2026</a:t>
            </a:r>
            <a:endParaRPr lang="en-GB" sz="2400" dirty="0"/>
          </a:p>
        </p:txBody>
      </p:sp>
      <p:sp>
        <p:nvSpPr>
          <p:cNvPr id="5" name="Slide Number Placeholder 4">
            <a:extLst>
              <a:ext uri="{FF2B5EF4-FFF2-40B4-BE49-F238E27FC236}">
                <a16:creationId xmlns:a16="http://schemas.microsoft.com/office/drawing/2014/main" id="{394DB3BE-1E91-4980-B5D4-838A0F3BB97A}"/>
              </a:ext>
            </a:extLst>
          </p:cNvPr>
          <p:cNvSpPr>
            <a:spLocks noGrp="1"/>
          </p:cNvSpPr>
          <p:nvPr>
            <p:ph type="sldNum" sz="quarter" idx="26"/>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1739543-E302-4EAD-9AFA-E45B8A7403F9}" type="slidenum">
              <a:rPr kumimoji="0" lang="en-GB" sz="1200" b="0" i="0" u="none" strike="noStrike" kern="1200" cap="none" spc="0" normalizeH="0" baseline="0" noProof="0" smtClean="0">
                <a:ln>
                  <a:noFill/>
                </a:ln>
                <a:solidFill>
                  <a:srgbClr val="006843"/>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srgbClr val="006843"/>
              </a:solidFill>
              <a:effectLst/>
              <a:uLnTx/>
              <a:uFillTx/>
              <a:latin typeface="Corbel" panose="020B0503020204020204"/>
              <a:ea typeface="+mn-ea"/>
              <a:cs typeface="+mn-cs"/>
            </a:endParaRPr>
          </a:p>
        </p:txBody>
      </p:sp>
      <p:pic>
        <p:nvPicPr>
          <p:cNvPr id="1028" name="Picture 4" descr="Crawley Ridge Infant School">
            <a:extLst>
              <a:ext uri="{FF2B5EF4-FFF2-40B4-BE49-F238E27FC236}">
                <a16:creationId xmlns:a16="http://schemas.microsoft.com/office/drawing/2014/main" id="{A97786DC-EC0F-90A4-D2EE-74A449ED51E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099" y="1000787"/>
            <a:ext cx="1548854" cy="154885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AMAT">
            <a:extLst>
              <a:ext uri="{FF2B5EF4-FFF2-40B4-BE49-F238E27FC236}">
                <a16:creationId xmlns:a16="http://schemas.microsoft.com/office/drawing/2014/main" id="{16C5ACF3-4259-8AA9-CFAA-EB4A90F49F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32041" y="1363190"/>
            <a:ext cx="3248025" cy="87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70779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117F4EFE-B9A7-03E8-B30C-09EB5095FF21}"/>
              </a:ext>
            </a:extLst>
          </p:cNvPr>
          <p:cNvSpPr>
            <a:spLocks noGrp="1"/>
          </p:cNvSpPr>
          <p:nvPr>
            <p:ph type="body" sz="quarter" idx="10"/>
          </p:nvPr>
        </p:nvSpPr>
        <p:spPr/>
        <p:txBody>
          <a:bodyPr vert="horz" lIns="91440" tIns="45720" rIns="91440" bIns="45720" rtlCol="0" anchor="t">
            <a:normAutofit fontScale="92500" lnSpcReduction="10000"/>
          </a:bodyPr>
          <a:lstStyle/>
          <a:p>
            <a:r>
              <a:rPr lang="en-GB">
                <a:latin typeface="Abadi Extra Light"/>
              </a:rPr>
              <a:t>Welcome to Year 2</a:t>
            </a:r>
            <a:endParaRPr lang="en-GB"/>
          </a:p>
        </p:txBody>
      </p:sp>
      <p:graphicFrame>
        <p:nvGraphicFramePr>
          <p:cNvPr id="6" name="Table 5">
            <a:extLst>
              <a:ext uri="{FF2B5EF4-FFF2-40B4-BE49-F238E27FC236}">
                <a16:creationId xmlns:a16="http://schemas.microsoft.com/office/drawing/2014/main" id="{E27717EC-DD7D-A14C-EEB0-B2CBEE302C6B}"/>
              </a:ext>
            </a:extLst>
          </p:cNvPr>
          <p:cNvGraphicFramePr>
            <a:graphicFrameLocks noGrp="1"/>
          </p:cNvGraphicFramePr>
          <p:nvPr>
            <p:extLst>
              <p:ext uri="{D42A27DB-BD31-4B8C-83A1-F6EECF244321}">
                <p14:modId xmlns:p14="http://schemas.microsoft.com/office/powerpoint/2010/main" val="3805713697"/>
              </p:ext>
            </p:extLst>
          </p:nvPr>
        </p:nvGraphicFramePr>
        <p:xfrm>
          <a:off x="672352" y="963705"/>
          <a:ext cx="11097602" cy="5384775"/>
        </p:xfrm>
        <a:graphic>
          <a:graphicData uri="http://schemas.openxmlformats.org/drawingml/2006/table">
            <a:tbl>
              <a:tblPr firstRow="1" bandRow="1">
                <a:tableStyleId>{5C22544A-7EE6-4342-B048-85BDC9FD1C3A}</a:tableStyleId>
              </a:tblPr>
              <a:tblGrid>
                <a:gridCol w="5548801">
                  <a:extLst>
                    <a:ext uri="{9D8B030D-6E8A-4147-A177-3AD203B41FA5}">
                      <a16:colId xmlns:a16="http://schemas.microsoft.com/office/drawing/2014/main" val="1757012313"/>
                    </a:ext>
                  </a:extLst>
                </a:gridCol>
                <a:gridCol w="5548801">
                  <a:extLst>
                    <a:ext uri="{9D8B030D-6E8A-4147-A177-3AD203B41FA5}">
                      <a16:colId xmlns:a16="http://schemas.microsoft.com/office/drawing/2014/main" val="4090118270"/>
                    </a:ext>
                  </a:extLst>
                </a:gridCol>
              </a:tblGrid>
              <a:tr h="5384775">
                <a:tc>
                  <a:txBody>
                    <a:bodyPr/>
                    <a:lstStyle/>
                    <a:p>
                      <a:endParaRPr lang="en-GB"/>
                    </a:p>
                    <a:p>
                      <a:pPr lvl="0">
                        <a:buNone/>
                      </a:pPr>
                      <a:endParaRPr lang="en-GB" dirty="0"/>
                    </a:p>
                    <a:p>
                      <a:pPr lvl="0">
                        <a:buNone/>
                      </a:pPr>
                      <a:endParaRPr lang="en-GB" dirty="0"/>
                    </a:p>
                    <a:p>
                      <a:pPr lvl="0">
                        <a:buNone/>
                      </a:pPr>
                      <a:endParaRPr lang="en-GB" dirty="0"/>
                    </a:p>
                    <a:p>
                      <a:pPr lvl="0">
                        <a:buNone/>
                      </a:pPr>
                      <a:endParaRPr lang="en-GB" dirty="0"/>
                    </a:p>
                    <a:p>
                      <a:pPr lvl="0">
                        <a:buNone/>
                      </a:pPr>
                      <a:endParaRPr lang="en-GB" dirty="0"/>
                    </a:p>
                    <a:p>
                      <a:pPr lvl="0">
                        <a:buNone/>
                      </a:pPr>
                      <a:endParaRPr lang="en-GB" dirty="0"/>
                    </a:p>
                    <a:p>
                      <a:pPr lvl="0">
                        <a:buNone/>
                      </a:pPr>
                      <a:endParaRPr lang="en-GB" dirty="0"/>
                    </a:p>
                    <a:p>
                      <a:pPr lvl="0">
                        <a:buNone/>
                      </a:pPr>
                      <a:r>
                        <a:rPr lang="en-GB" dirty="0"/>
                        <a:t>Teacher: Miss Berry</a:t>
                      </a:r>
                    </a:p>
                    <a:p>
                      <a:pPr lvl="0">
                        <a:buNone/>
                      </a:pPr>
                      <a:r>
                        <a:rPr lang="en-GB" dirty="0"/>
                        <a:t>Mrs Botting</a:t>
                      </a:r>
                    </a:p>
                    <a:p>
                      <a:pPr lvl="0">
                        <a:buNone/>
                      </a:pPr>
                      <a:r>
                        <a:rPr lang="en-GB" dirty="0"/>
                        <a:t>Miss Sawyer</a:t>
                      </a:r>
                    </a:p>
                    <a:p>
                      <a:pPr lvl="0">
                        <a:buNone/>
                      </a:pPr>
                      <a:endParaRPr lang="en-GB" dirty="0"/>
                    </a:p>
                    <a:p>
                      <a:pPr lvl="0">
                        <a:buNone/>
                      </a:pPr>
                      <a:r>
                        <a:rPr lang="en-GB" dirty="0"/>
                        <a:t>PPA Miss Petre</a:t>
                      </a:r>
                    </a:p>
                    <a:p>
                      <a:pPr lvl="0">
                        <a:buNone/>
                      </a:pPr>
                      <a:r>
                        <a:rPr lang="en-GB" dirty="0"/>
                        <a:t>PPA Mrs Hulland</a:t>
                      </a:r>
                    </a:p>
                    <a:p>
                      <a:pPr lvl="0">
                        <a:buNone/>
                      </a:pPr>
                      <a:endParaRPr lang="en-GB" dirty="0"/>
                    </a:p>
                    <a:p>
                      <a:pPr lvl="0">
                        <a:buNone/>
                      </a:pPr>
                      <a:endParaRPr lang="en-GB" dirty="0"/>
                    </a:p>
                  </a:txBody>
                  <a:tcPr/>
                </a:tc>
                <a:tc>
                  <a:txBody>
                    <a:bodyPr/>
                    <a:lstStyle/>
                    <a:p>
                      <a:endParaRPr lang="en-GB"/>
                    </a:p>
                    <a:p>
                      <a:pPr lvl="0">
                        <a:buNone/>
                      </a:pPr>
                      <a:endParaRPr lang="en-GB" dirty="0"/>
                    </a:p>
                    <a:p>
                      <a:pPr lvl="0">
                        <a:buNone/>
                      </a:pPr>
                      <a:endParaRPr lang="en-GB" dirty="0"/>
                    </a:p>
                    <a:p>
                      <a:pPr lvl="0">
                        <a:buNone/>
                      </a:pPr>
                      <a:endParaRPr lang="en-GB" dirty="0"/>
                    </a:p>
                    <a:p>
                      <a:pPr lvl="0">
                        <a:buNone/>
                      </a:pPr>
                      <a:endParaRPr lang="en-GB" dirty="0"/>
                    </a:p>
                    <a:p>
                      <a:pPr lvl="0">
                        <a:buNone/>
                      </a:pPr>
                      <a:endParaRPr lang="en-GB" dirty="0"/>
                    </a:p>
                    <a:p>
                      <a:pPr lvl="0">
                        <a:buNone/>
                      </a:pPr>
                      <a:endParaRPr lang="en-GB" dirty="0"/>
                    </a:p>
                    <a:p>
                      <a:pPr lvl="0">
                        <a:buNone/>
                      </a:pPr>
                      <a:endParaRPr lang="en-GB" dirty="0"/>
                    </a:p>
                    <a:p>
                      <a:pPr lvl="0">
                        <a:buNone/>
                      </a:pPr>
                      <a:r>
                        <a:rPr lang="en-GB" dirty="0"/>
                        <a:t>Teacher: Mrs Harvey</a:t>
                      </a:r>
                    </a:p>
                    <a:p>
                      <a:pPr lvl="0">
                        <a:buNone/>
                      </a:pPr>
                      <a:r>
                        <a:rPr lang="en-GB" dirty="0"/>
                        <a:t>Mrs Webb</a:t>
                      </a:r>
                    </a:p>
                    <a:p>
                      <a:pPr lvl="0">
                        <a:buNone/>
                      </a:pPr>
                      <a:r>
                        <a:rPr lang="en-GB" dirty="0"/>
                        <a:t>Miss Sawyer</a:t>
                      </a:r>
                    </a:p>
                    <a:p>
                      <a:pPr lvl="0">
                        <a:buNone/>
                      </a:pPr>
                      <a:endParaRPr lang="en-GB" dirty="0"/>
                    </a:p>
                    <a:p>
                      <a:pPr lvl="0">
                        <a:buNone/>
                      </a:pPr>
                      <a:r>
                        <a:rPr lang="en-GB" sz="1800" b="1" i="0" u="none" strike="noStrike" noProof="0" dirty="0">
                          <a:solidFill>
                            <a:srgbClr val="FFFFFF"/>
                          </a:solidFill>
                          <a:latin typeface="Aptos"/>
                        </a:rPr>
                        <a:t>PPA Miss Petre</a:t>
                      </a:r>
                    </a:p>
                    <a:p>
                      <a:pPr lvl="0">
                        <a:buNone/>
                      </a:pPr>
                      <a:r>
                        <a:rPr lang="en-GB" sz="1800" b="1" i="0" u="none" strike="noStrike" noProof="0" dirty="0">
                          <a:solidFill>
                            <a:srgbClr val="FFFFFF"/>
                          </a:solidFill>
                          <a:latin typeface="Aptos"/>
                        </a:rPr>
                        <a:t>PPA Mrs Hulland</a:t>
                      </a:r>
                    </a:p>
                    <a:p>
                      <a:pPr lvl="0">
                        <a:buNone/>
                      </a:pPr>
                      <a:endParaRPr lang="en-GB" dirty="0"/>
                    </a:p>
                    <a:p>
                      <a:pPr lvl="0">
                        <a:buNone/>
                      </a:pPr>
                      <a:endParaRPr lang="en-GB" dirty="0"/>
                    </a:p>
                  </a:txBody>
                  <a:tcPr/>
                </a:tc>
                <a:extLst>
                  <a:ext uri="{0D108BD9-81ED-4DB2-BD59-A6C34878D82A}">
                    <a16:rowId xmlns:a16="http://schemas.microsoft.com/office/drawing/2014/main" val="1548097217"/>
                  </a:ext>
                </a:extLst>
              </a:tr>
            </a:tbl>
          </a:graphicData>
        </a:graphic>
      </p:graphicFrame>
      <p:pic>
        <p:nvPicPr>
          <p:cNvPr id="9" name="Picture 8" descr="Generated image: Botanical Nursery Class Labels">
            <a:extLst>
              <a:ext uri="{FF2B5EF4-FFF2-40B4-BE49-F238E27FC236}">
                <a16:creationId xmlns:a16="http://schemas.microsoft.com/office/drawing/2014/main" id="{33C27DA5-9640-AC30-C725-101031FCF399}"/>
              </a:ext>
            </a:extLst>
          </p:cNvPr>
          <p:cNvPicPr>
            <a:picLocks noChangeAspect="1"/>
          </p:cNvPicPr>
          <p:nvPr/>
        </p:nvPicPr>
        <p:blipFill>
          <a:blip r:embed="rId2"/>
          <a:srcRect l="49945" t="49591" b="26187"/>
          <a:stretch>
            <a:fillRect/>
          </a:stretch>
        </p:blipFill>
        <p:spPr>
          <a:xfrm>
            <a:off x="969331" y="1238205"/>
            <a:ext cx="5122996" cy="1661185"/>
          </a:xfrm>
          <a:prstGeom prst="rect">
            <a:avLst/>
          </a:prstGeom>
        </p:spPr>
      </p:pic>
      <p:pic>
        <p:nvPicPr>
          <p:cNvPr id="10" name="Picture 9" descr="Generated image: Botanical Nursery Class Labels">
            <a:extLst>
              <a:ext uri="{FF2B5EF4-FFF2-40B4-BE49-F238E27FC236}">
                <a16:creationId xmlns:a16="http://schemas.microsoft.com/office/drawing/2014/main" id="{5B997A4E-76B5-DAF3-7371-11B436F5E844}"/>
              </a:ext>
            </a:extLst>
          </p:cNvPr>
          <p:cNvPicPr>
            <a:picLocks noChangeAspect="1"/>
          </p:cNvPicPr>
          <p:nvPr/>
        </p:nvPicPr>
        <p:blipFill>
          <a:blip r:embed="rId2"/>
          <a:srcRect t="72787" r="50273" b="820"/>
          <a:stretch>
            <a:fillRect/>
          </a:stretch>
        </p:blipFill>
        <p:spPr>
          <a:xfrm>
            <a:off x="6443382" y="1238633"/>
            <a:ext cx="5115428" cy="1807552"/>
          </a:xfrm>
          <a:prstGeom prst="rect">
            <a:avLst/>
          </a:prstGeom>
        </p:spPr>
      </p:pic>
      <p:pic>
        <p:nvPicPr>
          <p:cNvPr id="12" name="Picture 4" descr="Crawley Ridge Infant School">
            <a:extLst>
              <a:ext uri="{FF2B5EF4-FFF2-40B4-BE49-F238E27FC236}">
                <a16:creationId xmlns:a16="http://schemas.microsoft.com/office/drawing/2014/main" id="{BABD51A9-1902-694A-C1F2-65B34BDD895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49811" y="190461"/>
            <a:ext cx="721100" cy="698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3154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A6874744-A288-063A-2002-260FC2C73371}"/>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AC6A31A5-B68D-BB31-A791-9BC2A838D622}"/>
              </a:ext>
            </a:extLst>
          </p:cNvPr>
          <p:cNvSpPr>
            <a:spLocks noGrp="1"/>
          </p:cNvSpPr>
          <p:nvPr>
            <p:ph type="body" sz="quarter" idx="10"/>
          </p:nvPr>
        </p:nvSpPr>
        <p:spPr/>
        <p:txBody>
          <a:bodyPr vert="horz" lIns="91440" tIns="45720" rIns="91440" bIns="45720" rtlCol="0" anchor="t">
            <a:normAutofit fontScale="92500" lnSpcReduction="10000"/>
          </a:bodyPr>
          <a:lstStyle/>
          <a:p>
            <a:r>
              <a:rPr lang="en-GB">
                <a:latin typeface="Abadi Extra Light"/>
              </a:rPr>
              <a:t>Year 2 Curriculum</a:t>
            </a:r>
            <a:endParaRPr lang="en-GB" dirty="0"/>
          </a:p>
        </p:txBody>
      </p:sp>
      <p:pic>
        <p:nvPicPr>
          <p:cNvPr id="2" name="Picture 1">
            <a:extLst>
              <a:ext uri="{FF2B5EF4-FFF2-40B4-BE49-F238E27FC236}">
                <a16:creationId xmlns:a16="http://schemas.microsoft.com/office/drawing/2014/main" id="{6407F9BC-59D7-D626-5E6B-BD4DBF88BDA8}"/>
              </a:ext>
            </a:extLst>
          </p:cNvPr>
          <p:cNvPicPr>
            <a:picLocks noChangeAspect="1"/>
          </p:cNvPicPr>
          <p:nvPr/>
        </p:nvPicPr>
        <p:blipFill>
          <a:blip r:embed="rId3"/>
          <a:srcRect l="22596" t="21880" r="19615" b="7863"/>
          <a:stretch>
            <a:fillRect/>
          </a:stretch>
        </p:blipFill>
        <p:spPr>
          <a:xfrm>
            <a:off x="328247" y="949570"/>
            <a:ext cx="7877925" cy="5369176"/>
          </a:xfrm>
          <a:prstGeom prst="rect">
            <a:avLst/>
          </a:prstGeom>
        </p:spPr>
      </p:pic>
      <p:pic>
        <p:nvPicPr>
          <p:cNvPr id="7" name="Picture 2">
            <a:extLst>
              <a:ext uri="{FF2B5EF4-FFF2-40B4-BE49-F238E27FC236}">
                <a16:creationId xmlns:a16="http://schemas.microsoft.com/office/drawing/2014/main" id="{E80D61E9-BD38-2C0A-DCD3-EF715A80A500}"/>
              </a:ext>
            </a:extLst>
          </p:cNvPr>
          <p:cNvPicPr>
            <a:picLocks noGrp="1" noChangeAspect="1" noChangeArrowheads="1"/>
          </p:cNvPicPr>
          <p:nvPr>
            <p:ph type="pic" sz="quarter" idx="14"/>
          </p:nvPr>
        </p:nvPicPr>
        <p:blipFill>
          <a:blip r:embed="rId4">
            <a:extLst>
              <a:ext uri="{28A0092B-C50C-407E-A947-70E740481C1C}">
                <a14:useLocalDpi xmlns:a14="http://schemas.microsoft.com/office/drawing/2010/main" val="0"/>
              </a:ext>
            </a:extLst>
          </a:blip>
          <a:srcRect l="28854" r="28854"/>
          <a:stretch>
            <a:fillRect/>
          </a:stretch>
        </p:blipFill>
        <p:spPr bwMode="auto">
          <a:xfrm>
            <a:off x="8360877" y="139653"/>
            <a:ext cx="3712260" cy="658495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BACE54CB-E1CE-6071-9FD6-DCC90D26CDD0}"/>
              </a:ext>
            </a:extLst>
          </p:cNvPr>
          <p:cNvSpPr txBox="1"/>
          <p:nvPr/>
        </p:nvSpPr>
        <p:spPr>
          <a:xfrm>
            <a:off x="8553949" y="4278328"/>
            <a:ext cx="3334480" cy="1754326"/>
          </a:xfrm>
          <a:prstGeom prst="rect">
            <a:avLst/>
          </a:prstGeom>
          <a:solidFill>
            <a:schemeClr val="accent2">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More information on what your child is learning throughout the year can be found on our website.</a:t>
            </a:r>
          </a:p>
          <a:p>
            <a:r>
              <a:rPr lang="en-GB" dirty="0">
                <a:ea typeface="+mn-lt"/>
                <a:cs typeface="+mn-lt"/>
                <a:hlinkClick r:id="rId5"/>
              </a:rPr>
              <a:t>https://www.crawleyridge.co.uk/page/?title=Year+2&amp;pid=297</a:t>
            </a:r>
            <a:r>
              <a:rPr lang="en-GB" dirty="0">
                <a:ea typeface="+mn-lt"/>
                <a:cs typeface="+mn-lt"/>
              </a:rPr>
              <a:t> </a:t>
            </a:r>
            <a:endParaRPr lang="en-GB" dirty="0"/>
          </a:p>
        </p:txBody>
      </p:sp>
      <p:pic>
        <p:nvPicPr>
          <p:cNvPr id="15" name="Picture 4" descr="Crawley Ridge Infant School">
            <a:extLst>
              <a:ext uri="{FF2B5EF4-FFF2-40B4-BE49-F238E27FC236}">
                <a16:creationId xmlns:a16="http://schemas.microsoft.com/office/drawing/2014/main" id="{CF94C35A-60FF-3E3C-F915-14617E09132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195811" y="245679"/>
            <a:ext cx="721100" cy="698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9578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96572A95-08B3-4C73-CD28-F17595A2CFB1}"/>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A4AD0218-10D4-1E94-7851-8F7BB5D971CC}"/>
              </a:ext>
            </a:extLst>
          </p:cNvPr>
          <p:cNvSpPr>
            <a:spLocks noGrp="1"/>
          </p:cNvSpPr>
          <p:nvPr>
            <p:ph type="body" sz="quarter" idx="12"/>
          </p:nvPr>
        </p:nvSpPr>
        <p:spPr>
          <a:solidFill>
            <a:schemeClr val="accent1"/>
          </a:solidFill>
        </p:spPr>
        <p:txBody>
          <a:bodyPr vert="horz" lIns="91440" tIns="45720" rIns="91440" bIns="45720" rtlCol="0" anchor="t">
            <a:normAutofit/>
          </a:bodyPr>
          <a:lstStyle/>
          <a:p>
            <a:r>
              <a:rPr lang="en-GB" dirty="0">
                <a:solidFill>
                  <a:schemeClr val="bg1"/>
                </a:solidFill>
                <a:latin typeface="Arial Nova Light"/>
              </a:rPr>
              <a:t>What a week in Year 2 looks like. </a:t>
            </a:r>
          </a:p>
          <a:p>
            <a:endParaRPr lang="en-GB"/>
          </a:p>
        </p:txBody>
      </p:sp>
      <p:sp>
        <p:nvSpPr>
          <p:cNvPr id="4" name="Text Placeholder 3">
            <a:extLst>
              <a:ext uri="{FF2B5EF4-FFF2-40B4-BE49-F238E27FC236}">
                <a16:creationId xmlns:a16="http://schemas.microsoft.com/office/drawing/2014/main" id="{0FF4FC0F-49EB-7EED-4A30-4086310B4DD8}"/>
              </a:ext>
            </a:extLst>
          </p:cNvPr>
          <p:cNvSpPr>
            <a:spLocks noGrp="1"/>
          </p:cNvSpPr>
          <p:nvPr>
            <p:ph type="body" sz="quarter" idx="10"/>
          </p:nvPr>
        </p:nvSpPr>
        <p:spPr>
          <a:xfrm>
            <a:off x="601735" y="442781"/>
            <a:ext cx="5870503" cy="559530"/>
          </a:xfrm>
        </p:spPr>
        <p:txBody>
          <a:bodyPr vert="horz" lIns="91440" tIns="45720" rIns="91440" bIns="45720" rtlCol="0" anchor="t">
            <a:normAutofit/>
          </a:bodyPr>
          <a:lstStyle/>
          <a:p>
            <a:r>
              <a:rPr lang="en-GB" sz="2800"/>
              <a:t>Year 2</a:t>
            </a:r>
            <a:endParaRPr lang="en-GB" sz="2800" dirty="0"/>
          </a:p>
        </p:txBody>
      </p:sp>
      <p:sp>
        <p:nvSpPr>
          <p:cNvPr id="6" name="Slide Number Placeholder 5">
            <a:extLst>
              <a:ext uri="{FF2B5EF4-FFF2-40B4-BE49-F238E27FC236}">
                <a16:creationId xmlns:a16="http://schemas.microsoft.com/office/drawing/2014/main" id="{765CAE2E-A905-0D91-9D5B-D0B3D94BFCFF}"/>
              </a:ext>
            </a:extLst>
          </p:cNvPr>
          <p:cNvSpPr>
            <a:spLocks noGrp="1"/>
          </p:cNvSpPr>
          <p:nvPr>
            <p:ph type="sldNum" sz="quarter" idx="26"/>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1739543-E302-4EAD-9AFA-E45B8A7403F9}" type="slidenum">
              <a:rPr kumimoji="0" lang="en-GB" sz="1200" b="0" i="0" u="none" strike="noStrike" kern="1200" cap="none" spc="0" normalizeH="0" baseline="0" noProof="0" smtClean="0">
                <a:ln>
                  <a:noFill/>
                </a:ln>
                <a:solidFill>
                  <a:srgbClr val="006843"/>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srgbClr val="006843"/>
              </a:solidFill>
              <a:effectLst/>
              <a:uLnTx/>
              <a:uFillTx/>
              <a:latin typeface="Corbel" panose="020B0503020204020204"/>
              <a:ea typeface="+mn-ea"/>
              <a:cs typeface="+mn-cs"/>
            </a:endParaRPr>
          </a:p>
        </p:txBody>
      </p:sp>
      <p:pic>
        <p:nvPicPr>
          <p:cNvPr id="6146" name="Picture 2">
            <a:extLst>
              <a:ext uri="{FF2B5EF4-FFF2-40B4-BE49-F238E27FC236}">
                <a16:creationId xmlns:a16="http://schemas.microsoft.com/office/drawing/2014/main" id="{8A4D8EE7-FA18-03DC-8BA7-142F2F609818}"/>
              </a:ext>
            </a:extLst>
          </p:cNvPr>
          <p:cNvPicPr>
            <a:picLocks noGrp="1" noChangeAspect="1" noChangeArrowheads="1"/>
          </p:cNvPicPr>
          <p:nvPr>
            <p:ph type="pic" sz="quarter" idx="14"/>
          </p:nvPr>
        </p:nvPicPr>
        <p:blipFill>
          <a:blip r:embed="rId3">
            <a:extLst>
              <a:ext uri="{28A0092B-C50C-407E-A947-70E740481C1C}">
                <a14:useLocalDpi xmlns:a14="http://schemas.microsoft.com/office/drawing/2010/main" val="0"/>
              </a:ext>
            </a:extLst>
          </a:blip>
          <a:srcRect l="28854" r="28854"/>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rawley Ridge Infant School">
            <a:extLst>
              <a:ext uri="{FF2B5EF4-FFF2-40B4-BE49-F238E27FC236}">
                <a16:creationId xmlns:a16="http://schemas.microsoft.com/office/drawing/2014/main" id="{6F1CB829-FD45-2582-2697-E55ADE337A2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84768" y="135244"/>
            <a:ext cx="721100" cy="698689"/>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AA5ECBC9-0971-5346-3515-8621BF200382}"/>
              </a:ext>
            </a:extLst>
          </p:cNvPr>
          <p:cNvSpPr txBox="1">
            <a:spLocks/>
          </p:cNvSpPr>
          <p:nvPr/>
        </p:nvSpPr>
        <p:spPr>
          <a:xfrm>
            <a:off x="530086" y="1587086"/>
            <a:ext cx="7397673" cy="2527714"/>
          </a:xfrm>
          <a:prstGeom prst="rect">
            <a:avLst/>
          </a:prstGeom>
        </p:spPr>
        <p:txBody>
          <a:bodyPr vert="horz" lIns="91440" tIns="45720" rIns="91440" bIns="45720" rtlCol="0" anchor="t">
            <a:normAutofit/>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pPr marL="45720" indent="0">
              <a:buNone/>
            </a:pPr>
            <a:endParaRPr lang="en-GB"/>
          </a:p>
        </p:txBody>
      </p:sp>
      <p:pic>
        <p:nvPicPr>
          <p:cNvPr id="8" name="Picture 7">
            <a:extLst>
              <a:ext uri="{FF2B5EF4-FFF2-40B4-BE49-F238E27FC236}">
                <a16:creationId xmlns:a16="http://schemas.microsoft.com/office/drawing/2014/main" id="{D8CF0BD9-FB0D-B720-E7EF-D6A08BEA5C33}"/>
              </a:ext>
            </a:extLst>
          </p:cNvPr>
          <p:cNvPicPr>
            <a:picLocks noChangeAspect="1"/>
          </p:cNvPicPr>
          <p:nvPr/>
        </p:nvPicPr>
        <p:blipFill>
          <a:blip r:embed="rId5"/>
          <a:stretch>
            <a:fillRect/>
          </a:stretch>
        </p:blipFill>
        <p:spPr>
          <a:xfrm>
            <a:off x="601735" y="1587086"/>
            <a:ext cx="7624622" cy="3708000"/>
          </a:xfrm>
          <a:prstGeom prst="rect">
            <a:avLst/>
          </a:prstGeom>
        </p:spPr>
      </p:pic>
    </p:spTree>
    <p:extLst>
      <p:ext uri="{BB962C8B-B14F-4D97-AF65-F5344CB8AC3E}">
        <p14:creationId xmlns:p14="http://schemas.microsoft.com/office/powerpoint/2010/main" val="3024623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07831BBC-FCD8-06EC-A816-C0D04C27E733}"/>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9CD8138E-9CBC-AD9E-440D-45660E00146D}"/>
              </a:ext>
            </a:extLst>
          </p:cNvPr>
          <p:cNvSpPr>
            <a:spLocks noGrp="1"/>
          </p:cNvSpPr>
          <p:nvPr>
            <p:ph type="body" sz="quarter" idx="12"/>
          </p:nvPr>
        </p:nvSpPr>
        <p:spPr>
          <a:solidFill>
            <a:schemeClr val="accent1"/>
          </a:solidFill>
        </p:spPr>
        <p:txBody>
          <a:bodyPr vert="horz" lIns="91440" tIns="45720" rIns="91440" bIns="45720" rtlCol="0" anchor="t">
            <a:normAutofit/>
          </a:bodyPr>
          <a:lstStyle/>
          <a:p>
            <a:r>
              <a:rPr lang="en-GB" dirty="0">
                <a:solidFill>
                  <a:schemeClr val="bg1"/>
                </a:solidFill>
                <a:latin typeface="Abadi Extra Light"/>
              </a:rPr>
              <a:t>How will your child be assessed in Year 2?</a:t>
            </a:r>
            <a:endParaRPr lang="en-GB" dirty="0">
              <a:solidFill>
                <a:schemeClr val="bg1"/>
              </a:solidFill>
            </a:endParaRPr>
          </a:p>
        </p:txBody>
      </p:sp>
      <p:sp>
        <p:nvSpPr>
          <p:cNvPr id="4" name="Text Placeholder 3">
            <a:extLst>
              <a:ext uri="{FF2B5EF4-FFF2-40B4-BE49-F238E27FC236}">
                <a16:creationId xmlns:a16="http://schemas.microsoft.com/office/drawing/2014/main" id="{ED7BEF60-B64E-1612-79E6-42F7F8F2095B}"/>
              </a:ext>
            </a:extLst>
          </p:cNvPr>
          <p:cNvSpPr>
            <a:spLocks noGrp="1"/>
          </p:cNvSpPr>
          <p:nvPr>
            <p:ph type="body" sz="quarter" idx="10"/>
          </p:nvPr>
        </p:nvSpPr>
        <p:spPr>
          <a:xfrm>
            <a:off x="601735" y="442781"/>
            <a:ext cx="5870503" cy="559530"/>
          </a:xfrm>
        </p:spPr>
        <p:txBody>
          <a:bodyPr vert="horz" lIns="91440" tIns="45720" rIns="91440" bIns="45720" rtlCol="0" anchor="t">
            <a:normAutofit/>
          </a:bodyPr>
          <a:lstStyle/>
          <a:p>
            <a:r>
              <a:rPr lang="en-GB" sz="2800">
                <a:latin typeface="Abadi Extra Light"/>
              </a:rPr>
              <a:t>Statutory Assessments </a:t>
            </a:r>
            <a:endParaRPr lang="en-GB" sz="2800"/>
          </a:p>
        </p:txBody>
      </p:sp>
      <p:sp>
        <p:nvSpPr>
          <p:cNvPr id="6" name="Slide Number Placeholder 5">
            <a:extLst>
              <a:ext uri="{FF2B5EF4-FFF2-40B4-BE49-F238E27FC236}">
                <a16:creationId xmlns:a16="http://schemas.microsoft.com/office/drawing/2014/main" id="{8582173E-A570-A9A0-F751-711282C526EF}"/>
              </a:ext>
            </a:extLst>
          </p:cNvPr>
          <p:cNvSpPr>
            <a:spLocks noGrp="1"/>
          </p:cNvSpPr>
          <p:nvPr>
            <p:ph type="sldNum" sz="quarter" idx="26"/>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1739543-E302-4EAD-9AFA-E45B8A7403F9}" type="slidenum">
              <a:rPr kumimoji="0" lang="en-GB" sz="1200" b="0" i="0" u="none" strike="noStrike" kern="1200" cap="none" spc="0" normalizeH="0" baseline="0" noProof="0" smtClean="0">
                <a:ln>
                  <a:noFill/>
                </a:ln>
                <a:solidFill>
                  <a:srgbClr val="006843"/>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srgbClr val="006843"/>
              </a:solidFill>
              <a:effectLst/>
              <a:uLnTx/>
              <a:uFillTx/>
              <a:latin typeface="Corbel" panose="020B0503020204020204"/>
              <a:ea typeface="+mn-ea"/>
              <a:cs typeface="+mn-cs"/>
            </a:endParaRPr>
          </a:p>
        </p:txBody>
      </p:sp>
      <p:pic>
        <p:nvPicPr>
          <p:cNvPr id="6146" name="Picture 2">
            <a:extLst>
              <a:ext uri="{FF2B5EF4-FFF2-40B4-BE49-F238E27FC236}">
                <a16:creationId xmlns:a16="http://schemas.microsoft.com/office/drawing/2014/main" id="{38D96D7E-9625-D718-D61D-9B47F9093BD7}"/>
              </a:ext>
            </a:extLst>
          </p:cNvPr>
          <p:cNvPicPr>
            <a:picLocks noGrp="1" noChangeAspect="1" noChangeArrowheads="1"/>
          </p:cNvPicPr>
          <p:nvPr>
            <p:ph type="pic" sz="quarter" idx="14"/>
          </p:nvPr>
        </p:nvPicPr>
        <p:blipFill>
          <a:blip r:embed="rId3">
            <a:extLst>
              <a:ext uri="{28A0092B-C50C-407E-A947-70E740481C1C}">
                <a14:useLocalDpi xmlns:a14="http://schemas.microsoft.com/office/drawing/2010/main" val="0"/>
              </a:ext>
            </a:extLst>
          </a:blip>
          <a:srcRect l="28854" r="28854"/>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rawley Ridge Infant School">
            <a:extLst>
              <a:ext uri="{FF2B5EF4-FFF2-40B4-BE49-F238E27FC236}">
                <a16:creationId xmlns:a16="http://schemas.microsoft.com/office/drawing/2014/main" id="{1F019E78-25D5-42C5-570B-07E5DFA4D31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84768" y="135244"/>
            <a:ext cx="721100" cy="698689"/>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C1E7FB37-7232-9BA5-B03C-FA1D906D731B}"/>
              </a:ext>
            </a:extLst>
          </p:cNvPr>
          <p:cNvSpPr txBox="1">
            <a:spLocks/>
          </p:cNvSpPr>
          <p:nvPr/>
        </p:nvSpPr>
        <p:spPr>
          <a:xfrm>
            <a:off x="530086" y="1587086"/>
            <a:ext cx="7397673" cy="2527714"/>
          </a:xfrm>
          <a:prstGeom prst="rect">
            <a:avLst/>
          </a:prstGeom>
        </p:spPr>
        <p:txBody>
          <a:bodyPr vert="horz" lIns="91440" tIns="45720" rIns="91440" bIns="45720" rtlCol="0" anchor="t">
            <a:normAutofit/>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pPr marL="45720" indent="0">
              <a:buNone/>
            </a:pPr>
            <a:endParaRPr lang="en-GB"/>
          </a:p>
        </p:txBody>
      </p:sp>
      <p:sp>
        <p:nvSpPr>
          <p:cNvPr id="2" name="TextBox 1">
            <a:extLst>
              <a:ext uri="{FF2B5EF4-FFF2-40B4-BE49-F238E27FC236}">
                <a16:creationId xmlns:a16="http://schemas.microsoft.com/office/drawing/2014/main" id="{B28BD509-ED26-8F3A-99BC-9EF9AA2800AE}"/>
              </a:ext>
            </a:extLst>
          </p:cNvPr>
          <p:cNvSpPr txBox="1"/>
          <p:nvPr/>
        </p:nvSpPr>
        <p:spPr>
          <a:xfrm>
            <a:off x="605117" y="1837765"/>
            <a:ext cx="7171764"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Font typeface=""/>
              <a:buChar char="•"/>
            </a:pPr>
            <a:r>
              <a:rPr lang="en-GB" dirty="0">
                <a:solidFill>
                  <a:srgbClr val="000000"/>
                </a:solidFill>
                <a:latin typeface="Letter-join Print Plus 4"/>
                <a:ea typeface="Arial"/>
                <a:cs typeface="Arial"/>
              </a:rPr>
              <a:t>There are no longer any formal Statutory Assessments in Year 2. </a:t>
            </a:r>
          </a:p>
          <a:p>
            <a:pPr marL="228600" lvl="0" indent="-228600" algn="l">
              <a:buFont typeface=""/>
              <a:buChar char="•"/>
            </a:pPr>
            <a:r>
              <a:rPr lang="en-GB" b="0" i="0" u="none" strike="noStrike" baseline="0" dirty="0">
                <a:solidFill>
                  <a:srgbClr val="000000"/>
                </a:solidFill>
                <a:latin typeface="Letter-join Print Plus 4"/>
                <a:ea typeface="Arial"/>
                <a:cs typeface="Arial"/>
              </a:rPr>
              <a:t>Teacher assessments will build up a picture of ability throughout the year.</a:t>
            </a:r>
            <a:r>
              <a:rPr lang="en-US" b="0" i="0" dirty="0">
                <a:latin typeface="Letter-join Print Plus 4"/>
                <a:ea typeface="Arial"/>
                <a:cs typeface="Arial"/>
              </a:rPr>
              <a:t>​</a:t>
            </a:r>
            <a:endParaRPr lang="en-US"/>
          </a:p>
          <a:p>
            <a:pPr marL="228600" indent="-228600">
              <a:buFont typeface=""/>
              <a:buChar char="•"/>
            </a:pPr>
            <a:r>
              <a:rPr lang="en-GB" b="0" i="0" u="none" strike="noStrike" baseline="0" dirty="0">
                <a:solidFill>
                  <a:srgbClr val="000000"/>
                </a:solidFill>
                <a:latin typeface="Letter-join Print Plus 4"/>
                <a:ea typeface="Arial"/>
                <a:cs typeface="Arial"/>
              </a:rPr>
              <a:t>In the summer term</a:t>
            </a:r>
            <a:r>
              <a:rPr lang="en-GB" dirty="0">
                <a:solidFill>
                  <a:srgbClr val="000000"/>
                </a:solidFill>
                <a:latin typeface="Letter-join Print Plus 4"/>
                <a:ea typeface="Arial"/>
                <a:cs typeface="Arial"/>
              </a:rPr>
              <a:t>,</a:t>
            </a:r>
            <a:r>
              <a:rPr lang="en-GB" b="0" i="0" u="none" strike="noStrike" baseline="0" dirty="0">
                <a:solidFill>
                  <a:srgbClr val="000000"/>
                </a:solidFill>
                <a:latin typeface="Letter-join Print Plus 4"/>
                <a:ea typeface="Arial"/>
                <a:cs typeface="Arial"/>
              </a:rPr>
              <a:t> the children will be assessed against</a:t>
            </a:r>
            <a:r>
              <a:rPr lang="en-GB" dirty="0">
                <a:solidFill>
                  <a:srgbClr val="000000"/>
                </a:solidFill>
                <a:latin typeface="Letter-join Print Plus 4"/>
                <a:ea typeface="Arial"/>
                <a:cs typeface="Arial"/>
              </a:rPr>
              <a:t> the</a:t>
            </a:r>
            <a:r>
              <a:rPr lang="en-GB" b="0" i="0" u="none" strike="noStrike" baseline="0" dirty="0">
                <a:solidFill>
                  <a:srgbClr val="000000"/>
                </a:solidFill>
                <a:latin typeface="Letter-join Print Plus 4"/>
                <a:ea typeface="Arial"/>
                <a:cs typeface="Arial"/>
              </a:rPr>
              <a:t> </a:t>
            </a:r>
            <a:r>
              <a:rPr lang="en-GB" dirty="0">
                <a:solidFill>
                  <a:srgbClr val="000000"/>
                </a:solidFill>
                <a:latin typeface="Letter-join Print Plus 4"/>
                <a:ea typeface="Arial"/>
                <a:cs typeface="Arial"/>
              </a:rPr>
              <a:t>National</a:t>
            </a:r>
            <a:r>
              <a:rPr lang="en-GB" b="0" i="0" u="none" strike="noStrike" baseline="0" dirty="0">
                <a:solidFill>
                  <a:srgbClr val="000000"/>
                </a:solidFill>
                <a:latin typeface="Letter-join Print Plus 4"/>
                <a:ea typeface="Arial"/>
                <a:cs typeface="Arial"/>
              </a:rPr>
              <a:t> </a:t>
            </a:r>
            <a:r>
              <a:rPr lang="en-GB" dirty="0">
                <a:solidFill>
                  <a:srgbClr val="000000"/>
                </a:solidFill>
                <a:latin typeface="Letter-join Print Plus 4"/>
                <a:ea typeface="Arial"/>
                <a:cs typeface="Arial"/>
              </a:rPr>
              <a:t>Framework</a:t>
            </a:r>
            <a:r>
              <a:rPr lang="en-GB" b="0" i="0" u="none" strike="noStrike" baseline="0" dirty="0">
                <a:solidFill>
                  <a:srgbClr val="000000"/>
                </a:solidFill>
                <a:latin typeface="Letter-join Print Plus 4"/>
                <a:ea typeface="Arial"/>
                <a:cs typeface="Arial"/>
              </a:rPr>
              <a:t> for English </a:t>
            </a:r>
            <a:r>
              <a:rPr lang="en-GB" dirty="0">
                <a:solidFill>
                  <a:srgbClr val="000000"/>
                </a:solidFill>
                <a:latin typeface="Letter-join Print Plus 4"/>
                <a:ea typeface="Arial"/>
                <a:cs typeface="Arial"/>
              </a:rPr>
              <a:t>Reading</a:t>
            </a:r>
            <a:r>
              <a:rPr lang="en-GB" b="0" i="0" u="none" strike="noStrike" baseline="0" dirty="0">
                <a:solidFill>
                  <a:srgbClr val="000000"/>
                </a:solidFill>
                <a:latin typeface="Letter-join Print Plus 4"/>
                <a:ea typeface="Arial"/>
                <a:cs typeface="Arial"/>
              </a:rPr>
              <a:t>, English </a:t>
            </a:r>
            <a:r>
              <a:rPr lang="en-GB" dirty="0">
                <a:solidFill>
                  <a:srgbClr val="000000"/>
                </a:solidFill>
                <a:latin typeface="Letter-join Print Plus 4"/>
                <a:ea typeface="Arial"/>
                <a:cs typeface="Arial"/>
              </a:rPr>
              <a:t>Writing</a:t>
            </a:r>
            <a:r>
              <a:rPr lang="en-GB" b="0" i="0" u="none" strike="noStrike" baseline="0" dirty="0">
                <a:solidFill>
                  <a:srgbClr val="000000"/>
                </a:solidFill>
                <a:latin typeface="Letter-join Print Plus 4"/>
                <a:ea typeface="Arial"/>
                <a:cs typeface="Arial"/>
              </a:rPr>
              <a:t>, </a:t>
            </a:r>
            <a:r>
              <a:rPr lang="en-GB" dirty="0">
                <a:solidFill>
                  <a:srgbClr val="000000"/>
                </a:solidFill>
                <a:latin typeface="Letter-join Print Plus 4"/>
                <a:ea typeface="Arial"/>
                <a:cs typeface="Arial"/>
              </a:rPr>
              <a:t>Mathematics</a:t>
            </a:r>
            <a:r>
              <a:rPr lang="en-GB" b="0" i="0" u="none" strike="noStrike" baseline="0" dirty="0">
                <a:solidFill>
                  <a:srgbClr val="000000"/>
                </a:solidFill>
                <a:latin typeface="Letter-join Print Plus 4"/>
                <a:ea typeface="Arial"/>
                <a:cs typeface="Arial"/>
              </a:rPr>
              <a:t> and </a:t>
            </a:r>
            <a:r>
              <a:rPr lang="en-GB" dirty="0">
                <a:solidFill>
                  <a:srgbClr val="000000"/>
                </a:solidFill>
                <a:latin typeface="Letter-join Print Plus 4"/>
                <a:ea typeface="Arial"/>
                <a:cs typeface="Arial"/>
              </a:rPr>
              <a:t>Science</a:t>
            </a:r>
            <a:r>
              <a:rPr lang="en-GB" b="0" i="0" u="none" strike="noStrike" baseline="0" dirty="0">
                <a:solidFill>
                  <a:srgbClr val="000000"/>
                </a:solidFill>
                <a:latin typeface="Letter-join Print Plus 4"/>
                <a:ea typeface="Arial"/>
                <a:cs typeface="Arial"/>
              </a:rPr>
              <a:t>. They must be secure in every strand to achieve the expected standard for each subject. </a:t>
            </a:r>
            <a:r>
              <a:rPr lang="en-GB" b="0" i="0" dirty="0">
                <a:latin typeface="Letter-join Print Plus 4"/>
                <a:ea typeface="Arial"/>
                <a:cs typeface="Arial"/>
              </a:rPr>
              <a:t>​</a:t>
            </a:r>
          </a:p>
          <a:p>
            <a:pPr marL="228600" lvl="0" indent="-228600" algn="l" rtl="0">
              <a:buFont typeface=""/>
              <a:buChar char="•"/>
            </a:pPr>
            <a:r>
              <a:rPr lang="en-GB" b="0" i="0" u="none" strike="noStrike" baseline="0" dirty="0">
                <a:solidFill>
                  <a:srgbClr val="000000"/>
                </a:solidFill>
                <a:latin typeface="Letter-join Print Plus 4"/>
                <a:ea typeface="Arial"/>
                <a:cs typeface="Arial"/>
              </a:rPr>
              <a:t>Teacher assessments will be reported to parents at the end of summer term in your child’s report.</a:t>
            </a:r>
            <a:r>
              <a:rPr lang="en-GB" b="0" i="0" dirty="0">
                <a:latin typeface="Letter-join Print Plus 4"/>
                <a:ea typeface="Arial"/>
                <a:cs typeface="Arial"/>
              </a:rPr>
              <a:t>​</a:t>
            </a:r>
          </a:p>
          <a:p>
            <a:endParaRPr lang="en-GB" dirty="0">
              <a:solidFill>
                <a:srgbClr val="000000"/>
              </a:solidFill>
              <a:latin typeface="Letter-join Print Plus 4"/>
              <a:ea typeface="Arial"/>
              <a:cs typeface="Arial"/>
            </a:endParaRPr>
          </a:p>
          <a:p>
            <a:pPr marL="228600" indent="-228600">
              <a:buFont typeface=""/>
              <a:buChar char="•"/>
            </a:pPr>
            <a:r>
              <a:rPr lang="en-GB" b="0" i="0" u="none" strike="noStrike" baseline="0" dirty="0">
                <a:solidFill>
                  <a:srgbClr val="000000"/>
                </a:solidFill>
                <a:latin typeface="Letter-join Print Plus 4"/>
                <a:ea typeface="Arial"/>
                <a:cs typeface="Arial"/>
              </a:rPr>
              <a:t>Any child who did not achieve the expected standard for phonics in Year 1 will have the opportunity to sit the phonics check </a:t>
            </a:r>
            <a:r>
              <a:rPr lang="en-GB" dirty="0">
                <a:solidFill>
                  <a:srgbClr val="000000"/>
                </a:solidFill>
                <a:latin typeface="Letter-join Print Plus 4"/>
                <a:ea typeface="Arial"/>
                <a:cs typeface="Arial"/>
              </a:rPr>
              <a:t>again in Year 2.</a:t>
            </a:r>
            <a:endParaRPr lang="en-GB" sz="2800" b="0" i="0" dirty="0">
              <a:latin typeface="Letter-join Print Plus 4"/>
              <a:ea typeface="Arial"/>
              <a:cs typeface="Arial"/>
            </a:endParaRPr>
          </a:p>
          <a:p>
            <a:endParaRPr/>
          </a:p>
          <a:p>
            <a:pPr algn="ctr"/>
            <a:endParaRPr lang="en-GB"/>
          </a:p>
        </p:txBody>
      </p:sp>
    </p:spTree>
    <p:extLst>
      <p:ext uri="{BB962C8B-B14F-4D97-AF65-F5344CB8AC3E}">
        <p14:creationId xmlns:p14="http://schemas.microsoft.com/office/powerpoint/2010/main" val="36099013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950CE651-791C-8606-B896-F6D2CC10961A}"/>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6B7BCF15-6E11-372E-6EB9-8D17B09B54A1}"/>
              </a:ext>
            </a:extLst>
          </p:cNvPr>
          <p:cNvSpPr>
            <a:spLocks noGrp="1"/>
          </p:cNvSpPr>
          <p:nvPr>
            <p:ph type="body" sz="quarter" idx="12"/>
          </p:nvPr>
        </p:nvSpPr>
        <p:spPr>
          <a:solidFill>
            <a:schemeClr val="accent1"/>
          </a:solidFill>
        </p:spPr>
        <p:txBody>
          <a:bodyPr>
            <a:normAutofit fontScale="85000" lnSpcReduction="10000"/>
          </a:bodyPr>
          <a:lstStyle/>
          <a:p>
            <a:r>
              <a:rPr lang="en-GB">
                <a:solidFill>
                  <a:schemeClr val="bg1"/>
                </a:solidFill>
                <a:latin typeface="Arial Nova Light" panose="020B0304020202020204" pitchFamily="34" charset="0"/>
              </a:rPr>
              <a:t>We will send home reading books appropriate to your child’s level of reading.  </a:t>
            </a:r>
          </a:p>
          <a:p>
            <a:endParaRPr lang="en-GB"/>
          </a:p>
        </p:txBody>
      </p:sp>
      <p:sp>
        <p:nvSpPr>
          <p:cNvPr id="4" name="Text Placeholder 3">
            <a:extLst>
              <a:ext uri="{FF2B5EF4-FFF2-40B4-BE49-F238E27FC236}">
                <a16:creationId xmlns:a16="http://schemas.microsoft.com/office/drawing/2014/main" id="{B01F837B-BAC1-B6C3-8D32-56AC9F85617A}"/>
              </a:ext>
            </a:extLst>
          </p:cNvPr>
          <p:cNvSpPr>
            <a:spLocks noGrp="1"/>
          </p:cNvSpPr>
          <p:nvPr>
            <p:ph type="body" sz="quarter" idx="10"/>
          </p:nvPr>
        </p:nvSpPr>
        <p:spPr>
          <a:xfrm>
            <a:off x="601735" y="442781"/>
            <a:ext cx="5870503" cy="559530"/>
          </a:xfrm>
        </p:spPr>
        <p:txBody>
          <a:bodyPr vert="horz" lIns="91440" tIns="45720" rIns="91440" bIns="45720" rtlCol="0" anchor="t">
            <a:normAutofit/>
          </a:bodyPr>
          <a:lstStyle/>
          <a:p>
            <a:r>
              <a:rPr lang="en-GB" sz="2800">
                <a:latin typeface="Abadi Extra Light"/>
              </a:rPr>
              <a:t>Our School Policy on Reading</a:t>
            </a:r>
            <a:endParaRPr lang="en-GB" sz="2800"/>
          </a:p>
        </p:txBody>
      </p:sp>
      <p:sp>
        <p:nvSpPr>
          <p:cNvPr id="6" name="Slide Number Placeholder 5">
            <a:extLst>
              <a:ext uri="{FF2B5EF4-FFF2-40B4-BE49-F238E27FC236}">
                <a16:creationId xmlns:a16="http://schemas.microsoft.com/office/drawing/2014/main" id="{82F04F25-AB63-03B9-65EB-0B7FC506A9FE}"/>
              </a:ext>
            </a:extLst>
          </p:cNvPr>
          <p:cNvSpPr>
            <a:spLocks noGrp="1"/>
          </p:cNvSpPr>
          <p:nvPr>
            <p:ph type="sldNum" sz="quarter" idx="26"/>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1739543-E302-4EAD-9AFA-E45B8A7403F9}" type="slidenum">
              <a:rPr kumimoji="0" lang="en-GB" sz="1200" b="0" i="0" u="none" strike="noStrike" kern="1200" cap="none" spc="0" normalizeH="0" baseline="0" noProof="0" smtClean="0">
                <a:ln>
                  <a:noFill/>
                </a:ln>
                <a:solidFill>
                  <a:srgbClr val="006843"/>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srgbClr val="006843"/>
              </a:solidFill>
              <a:effectLst/>
              <a:uLnTx/>
              <a:uFillTx/>
              <a:latin typeface="Corbel" panose="020B0503020204020204"/>
              <a:ea typeface="+mn-ea"/>
              <a:cs typeface="+mn-cs"/>
            </a:endParaRPr>
          </a:p>
        </p:txBody>
      </p:sp>
      <p:pic>
        <p:nvPicPr>
          <p:cNvPr id="6146" name="Picture 2">
            <a:extLst>
              <a:ext uri="{FF2B5EF4-FFF2-40B4-BE49-F238E27FC236}">
                <a16:creationId xmlns:a16="http://schemas.microsoft.com/office/drawing/2014/main" id="{AB6AF057-94BF-6339-A55D-B7E7B7BDBFE7}"/>
              </a:ext>
            </a:extLst>
          </p:cNvPr>
          <p:cNvPicPr>
            <a:picLocks noGrp="1" noChangeAspect="1" noChangeArrowheads="1"/>
          </p:cNvPicPr>
          <p:nvPr>
            <p:ph type="pic" sz="quarter" idx="14"/>
          </p:nvPr>
        </p:nvPicPr>
        <p:blipFill>
          <a:blip r:embed="rId3">
            <a:extLst>
              <a:ext uri="{28A0092B-C50C-407E-A947-70E740481C1C}">
                <a14:useLocalDpi xmlns:a14="http://schemas.microsoft.com/office/drawing/2010/main" val="0"/>
              </a:ext>
            </a:extLst>
          </a:blip>
          <a:srcRect l="28854" r="28854"/>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rawley Ridge Infant School">
            <a:extLst>
              <a:ext uri="{FF2B5EF4-FFF2-40B4-BE49-F238E27FC236}">
                <a16:creationId xmlns:a16="http://schemas.microsoft.com/office/drawing/2014/main" id="{70889378-4D71-A613-5731-07E74E8DA9C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84768" y="135244"/>
            <a:ext cx="721100" cy="698689"/>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8212F242-34E8-65A2-D7C8-CBEA30B303FA}"/>
              </a:ext>
            </a:extLst>
          </p:cNvPr>
          <p:cNvSpPr txBox="1">
            <a:spLocks/>
          </p:cNvSpPr>
          <p:nvPr/>
        </p:nvSpPr>
        <p:spPr>
          <a:xfrm>
            <a:off x="530086" y="1587086"/>
            <a:ext cx="7397673" cy="2527714"/>
          </a:xfrm>
          <a:prstGeom prst="rect">
            <a:avLst/>
          </a:prstGeom>
        </p:spPr>
        <p:txBody>
          <a:bodyPr vert="horz" lIns="91440" tIns="45720" rIns="91440" bIns="45720" rtlCol="0" anchor="t">
            <a:normAutofit/>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pPr marL="45720" indent="0">
              <a:buNone/>
            </a:pPr>
            <a:endParaRPr lang="en-GB"/>
          </a:p>
        </p:txBody>
      </p:sp>
      <p:sp>
        <p:nvSpPr>
          <p:cNvPr id="8" name="TextBox 7">
            <a:extLst>
              <a:ext uri="{FF2B5EF4-FFF2-40B4-BE49-F238E27FC236}">
                <a16:creationId xmlns:a16="http://schemas.microsoft.com/office/drawing/2014/main" id="{EA50F327-FECD-51FA-D6B2-385027582267}"/>
              </a:ext>
            </a:extLst>
          </p:cNvPr>
          <p:cNvSpPr txBox="1"/>
          <p:nvPr/>
        </p:nvSpPr>
        <p:spPr>
          <a:xfrm>
            <a:off x="601735" y="1577595"/>
            <a:ext cx="6096000" cy="4524315"/>
          </a:xfrm>
          <a:prstGeom prst="rect">
            <a:avLst/>
          </a:prstGeom>
          <a:noFill/>
        </p:spPr>
        <p:txBody>
          <a:bodyPr wrap="square" lIns="91440" tIns="45720" rIns="91440" bIns="45720" anchor="t">
            <a:spAutoFit/>
          </a:bodyPr>
          <a:lstStyle/>
          <a:p>
            <a:r>
              <a:rPr lang="en-GB" sz="1600" b="1"/>
              <a:t>What to do with your child’s reading book: </a:t>
            </a:r>
          </a:p>
          <a:p>
            <a:pPr marL="285750" indent="-285750">
              <a:buFont typeface="Arial" panose="020B0604020202020204" pitchFamily="34" charset="0"/>
              <a:buChar char="•"/>
            </a:pPr>
            <a:r>
              <a:rPr lang="en-GB" sz="1600"/>
              <a:t>Read it frequently. (Short bursts of frequent reading are most effective)</a:t>
            </a:r>
          </a:p>
          <a:p>
            <a:pPr marL="285750" indent="-285750">
              <a:buFont typeface="Arial" panose="020B0604020202020204" pitchFamily="34" charset="0"/>
              <a:buChar char="•"/>
            </a:pPr>
            <a:r>
              <a:rPr lang="en-GB" sz="1600"/>
              <a:t>Each book should be read at least three times to help with fluency and understanding. </a:t>
            </a:r>
          </a:p>
          <a:p>
            <a:pPr marL="285750" indent="-285750">
              <a:buFont typeface="Arial" panose="020B0604020202020204" pitchFamily="34" charset="0"/>
              <a:buChar char="•"/>
            </a:pPr>
            <a:r>
              <a:rPr lang="en-GB" sz="1600"/>
              <a:t>Books will be changed once a week in Yr R if read at least 2 times, </a:t>
            </a:r>
            <a:r>
              <a:rPr lang="en-GB" sz="1600" dirty="0"/>
              <a:t>Yr 1 . In Yr 2, books will be changed once they have been read at least 3 times.</a:t>
            </a:r>
          </a:p>
          <a:p>
            <a:pPr marL="285750" indent="-285750">
              <a:buFont typeface="Arial" panose="020B0604020202020204" pitchFamily="34" charset="0"/>
              <a:buChar char="•"/>
            </a:pPr>
            <a:r>
              <a:rPr lang="en-GB" sz="1600"/>
              <a:t>Please write in your child's reading record. </a:t>
            </a:r>
          </a:p>
          <a:p>
            <a:pPr marL="285750" indent="-285750">
              <a:buFont typeface="Arial" panose="020B0604020202020204" pitchFamily="34" charset="0"/>
              <a:buChar char="•"/>
            </a:pPr>
            <a:r>
              <a:rPr lang="en-GB" sz="1600"/>
              <a:t>Bring books and reading records in every day.</a:t>
            </a:r>
          </a:p>
          <a:p>
            <a:pPr marL="285750" indent="-285750">
              <a:buFont typeface="Arial" panose="020B0604020202020204" pitchFamily="34" charset="0"/>
              <a:buChar char="•"/>
            </a:pPr>
            <a:r>
              <a:rPr lang="en-GB" sz="1600"/>
              <a:t>At the front of most of the books you will find the sounds which are being focused on throughout the story for children reading decodable books. </a:t>
            </a:r>
          </a:p>
          <a:p>
            <a:pPr marL="285750" indent="-285750">
              <a:buFont typeface="Arial" panose="020B0604020202020204" pitchFamily="34" charset="0"/>
              <a:buChar char="•"/>
            </a:pPr>
            <a:r>
              <a:rPr lang="en-GB" sz="1600"/>
              <a:t>At the back of the book are questions to help develop understanding of the story. </a:t>
            </a:r>
          </a:p>
          <a:p>
            <a:pPr marL="285750" indent="-285750">
              <a:buFont typeface="Arial" panose="020B0604020202020204" pitchFamily="34" charset="0"/>
              <a:buChar char="•"/>
            </a:pPr>
            <a:r>
              <a:rPr lang="en-GB" sz="1600"/>
              <a:t>A small sticker will be stuck on the back of your child's reading record when they have been heard read by an adult at home 3 times in a week and this is recorded in their reading record.</a:t>
            </a:r>
          </a:p>
        </p:txBody>
      </p:sp>
      <p:pic>
        <p:nvPicPr>
          <p:cNvPr id="9" name="Picture 8">
            <a:extLst>
              <a:ext uri="{FF2B5EF4-FFF2-40B4-BE49-F238E27FC236}">
                <a16:creationId xmlns:a16="http://schemas.microsoft.com/office/drawing/2014/main" id="{62F55A95-EC6C-38E6-FD4D-418288604904}"/>
              </a:ext>
            </a:extLst>
          </p:cNvPr>
          <p:cNvPicPr>
            <a:picLocks noChangeAspect="1"/>
          </p:cNvPicPr>
          <p:nvPr/>
        </p:nvPicPr>
        <p:blipFill>
          <a:blip r:embed="rId5"/>
          <a:stretch>
            <a:fillRect/>
          </a:stretch>
        </p:blipFill>
        <p:spPr>
          <a:xfrm>
            <a:off x="6697735" y="4114800"/>
            <a:ext cx="2186756" cy="2186756"/>
          </a:xfrm>
          <a:prstGeom prst="rect">
            <a:avLst/>
          </a:prstGeom>
        </p:spPr>
      </p:pic>
    </p:spTree>
    <p:extLst>
      <p:ext uri="{BB962C8B-B14F-4D97-AF65-F5344CB8AC3E}">
        <p14:creationId xmlns:p14="http://schemas.microsoft.com/office/powerpoint/2010/main" val="40025233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8CAD527F-69E1-27FE-B57E-ADCE774FFA94}"/>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63E315B3-6699-32B5-41CA-7D3E60CB3785}"/>
              </a:ext>
            </a:extLst>
          </p:cNvPr>
          <p:cNvSpPr>
            <a:spLocks noGrp="1"/>
          </p:cNvSpPr>
          <p:nvPr>
            <p:ph type="body" sz="quarter" idx="12"/>
          </p:nvPr>
        </p:nvSpPr>
        <p:spPr>
          <a:solidFill>
            <a:schemeClr val="accent1"/>
          </a:solidFill>
        </p:spPr>
        <p:txBody>
          <a:bodyPr vert="horz" lIns="91440" tIns="45720" rIns="91440" bIns="45720" rtlCol="0" anchor="t">
            <a:normAutofit/>
          </a:bodyPr>
          <a:lstStyle/>
          <a:p>
            <a:r>
              <a:rPr lang="en-GB" dirty="0">
                <a:solidFill>
                  <a:schemeClr val="bg1"/>
                </a:solidFill>
                <a:latin typeface="Arial Nova Light"/>
              </a:rPr>
              <a:t>Children should attend school in the correct uniform.</a:t>
            </a:r>
          </a:p>
          <a:p>
            <a:endParaRPr lang="en-GB"/>
          </a:p>
        </p:txBody>
      </p:sp>
      <p:sp>
        <p:nvSpPr>
          <p:cNvPr id="4" name="Text Placeholder 3">
            <a:extLst>
              <a:ext uri="{FF2B5EF4-FFF2-40B4-BE49-F238E27FC236}">
                <a16:creationId xmlns:a16="http://schemas.microsoft.com/office/drawing/2014/main" id="{333B6A59-4BD8-86AB-79B4-9FC077F570E8}"/>
              </a:ext>
            </a:extLst>
          </p:cNvPr>
          <p:cNvSpPr>
            <a:spLocks noGrp="1"/>
          </p:cNvSpPr>
          <p:nvPr>
            <p:ph type="body" sz="quarter" idx="10"/>
          </p:nvPr>
        </p:nvSpPr>
        <p:spPr>
          <a:xfrm>
            <a:off x="601735" y="442781"/>
            <a:ext cx="5870503" cy="559530"/>
          </a:xfrm>
        </p:spPr>
        <p:txBody>
          <a:bodyPr vert="horz" lIns="91440" tIns="45720" rIns="91440" bIns="45720" rtlCol="0" anchor="t">
            <a:normAutofit/>
          </a:bodyPr>
          <a:lstStyle/>
          <a:p>
            <a:r>
              <a:rPr lang="en-GB" sz="2800">
                <a:latin typeface="Abadi Extra Light"/>
              </a:rPr>
              <a:t>Our School Policy on Uniform</a:t>
            </a:r>
            <a:endParaRPr lang="en-GB" sz="2800"/>
          </a:p>
        </p:txBody>
      </p:sp>
      <p:sp>
        <p:nvSpPr>
          <p:cNvPr id="6" name="Slide Number Placeholder 5">
            <a:extLst>
              <a:ext uri="{FF2B5EF4-FFF2-40B4-BE49-F238E27FC236}">
                <a16:creationId xmlns:a16="http://schemas.microsoft.com/office/drawing/2014/main" id="{51B720BF-B0C3-454C-FB70-6173CE494D3F}"/>
              </a:ext>
            </a:extLst>
          </p:cNvPr>
          <p:cNvSpPr>
            <a:spLocks noGrp="1"/>
          </p:cNvSpPr>
          <p:nvPr>
            <p:ph type="sldNum" sz="quarter" idx="26"/>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1739543-E302-4EAD-9AFA-E45B8A7403F9}" type="slidenum">
              <a:rPr kumimoji="0" lang="en-GB" sz="1200" b="0" i="0" u="none" strike="noStrike" kern="1200" cap="none" spc="0" normalizeH="0" baseline="0" noProof="0" smtClean="0">
                <a:ln>
                  <a:noFill/>
                </a:ln>
                <a:solidFill>
                  <a:srgbClr val="006843"/>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srgbClr val="006843"/>
              </a:solidFill>
              <a:effectLst/>
              <a:uLnTx/>
              <a:uFillTx/>
              <a:latin typeface="Corbel" panose="020B0503020204020204"/>
              <a:ea typeface="+mn-ea"/>
              <a:cs typeface="+mn-cs"/>
            </a:endParaRPr>
          </a:p>
        </p:txBody>
      </p:sp>
      <p:pic>
        <p:nvPicPr>
          <p:cNvPr id="6146" name="Picture 2">
            <a:extLst>
              <a:ext uri="{FF2B5EF4-FFF2-40B4-BE49-F238E27FC236}">
                <a16:creationId xmlns:a16="http://schemas.microsoft.com/office/drawing/2014/main" id="{F60529C2-D3D6-D126-3FDF-6AA98EFAC005}"/>
              </a:ext>
            </a:extLst>
          </p:cNvPr>
          <p:cNvPicPr>
            <a:picLocks noGrp="1" noChangeAspect="1" noChangeArrowheads="1"/>
          </p:cNvPicPr>
          <p:nvPr>
            <p:ph type="pic" sz="quarter" idx="14"/>
          </p:nvPr>
        </p:nvPicPr>
        <p:blipFill>
          <a:blip r:embed="rId3">
            <a:extLst>
              <a:ext uri="{28A0092B-C50C-407E-A947-70E740481C1C}">
                <a14:useLocalDpi xmlns:a14="http://schemas.microsoft.com/office/drawing/2010/main" val="0"/>
              </a:ext>
            </a:extLst>
          </a:blip>
          <a:srcRect l="28854" r="28854"/>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A7EF75EF-E328-DDFB-F69F-17610EB1ECC3}"/>
              </a:ext>
            </a:extLst>
          </p:cNvPr>
          <p:cNvSpPr txBox="1">
            <a:spLocks/>
          </p:cNvSpPr>
          <p:nvPr/>
        </p:nvSpPr>
        <p:spPr>
          <a:xfrm>
            <a:off x="530086" y="1587086"/>
            <a:ext cx="7397673" cy="2527714"/>
          </a:xfrm>
          <a:prstGeom prst="rect">
            <a:avLst/>
          </a:prstGeom>
        </p:spPr>
        <p:txBody>
          <a:bodyPr vert="horz" lIns="91440" tIns="45720" rIns="91440" bIns="45720" rtlCol="0" anchor="t">
            <a:normAutofit/>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pPr marL="45720" indent="0">
              <a:buNone/>
            </a:pPr>
            <a:endParaRPr lang="en-GB"/>
          </a:p>
        </p:txBody>
      </p:sp>
      <p:sp>
        <p:nvSpPr>
          <p:cNvPr id="8" name="TextBox 7">
            <a:extLst>
              <a:ext uri="{FF2B5EF4-FFF2-40B4-BE49-F238E27FC236}">
                <a16:creationId xmlns:a16="http://schemas.microsoft.com/office/drawing/2014/main" id="{8D66E86C-B200-6C49-FB45-F74ECF1DD6DA}"/>
              </a:ext>
            </a:extLst>
          </p:cNvPr>
          <p:cNvSpPr txBox="1"/>
          <p:nvPr/>
        </p:nvSpPr>
        <p:spPr>
          <a:xfrm>
            <a:off x="601735" y="1485629"/>
            <a:ext cx="6096000" cy="4770537"/>
          </a:xfrm>
          <a:prstGeom prst="rect">
            <a:avLst/>
          </a:prstGeom>
          <a:noFill/>
        </p:spPr>
        <p:txBody>
          <a:bodyPr wrap="square" lIns="91440" tIns="45720" rIns="91440" bIns="45720" anchor="t">
            <a:spAutoFit/>
          </a:bodyPr>
          <a:lstStyle/>
          <a:p>
            <a:r>
              <a:rPr lang="en-GB" sz="1600" b="1" dirty="0"/>
              <a:t>Please ensure your child is wearing: </a:t>
            </a:r>
          </a:p>
          <a:p>
            <a:endParaRPr lang="en-GB" sz="1600" dirty="0">
              <a:ea typeface="+mn-lt"/>
              <a:cs typeface="+mn-lt"/>
            </a:endParaRPr>
          </a:p>
          <a:p>
            <a:r>
              <a:rPr lang="en-GB" sz="1600" dirty="0">
                <a:ea typeface="+mn-lt"/>
                <a:cs typeface="+mn-lt"/>
              </a:rPr>
              <a:t>Coat with hood and hanging loop</a:t>
            </a:r>
            <a:endParaRPr lang="en-GB" dirty="0"/>
          </a:p>
          <a:p>
            <a:r>
              <a:rPr lang="en-GB" sz="1600" dirty="0">
                <a:ea typeface="+mn-lt"/>
                <a:cs typeface="+mn-lt"/>
              </a:rPr>
              <a:t>Dark brown pinafore or skirt</a:t>
            </a:r>
            <a:endParaRPr lang="en-GB" dirty="0"/>
          </a:p>
          <a:p>
            <a:r>
              <a:rPr lang="en-GB" sz="1600" dirty="0">
                <a:ea typeface="+mn-lt"/>
                <a:cs typeface="+mn-lt"/>
              </a:rPr>
              <a:t>Grey trousers or shorts</a:t>
            </a:r>
            <a:endParaRPr lang="en-GB" dirty="0"/>
          </a:p>
          <a:p>
            <a:r>
              <a:rPr lang="en-GB" sz="1600" dirty="0">
                <a:ea typeface="+mn-lt"/>
                <a:cs typeface="+mn-lt"/>
              </a:rPr>
              <a:t>Lemon yellow polo shirt</a:t>
            </a:r>
            <a:r>
              <a:rPr lang="en-GB" sz="1600" b="1" dirty="0">
                <a:ea typeface="+mn-lt"/>
                <a:cs typeface="+mn-lt"/>
              </a:rPr>
              <a:t> with school logo</a:t>
            </a:r>
            <a:endParaRPr lang="en-GB" b="1" dirty="0"/>
          </a:p>
          <a:p>
            <a:r>
              <a:rPr lang="en-GB" sz="1600" dirty="0">
                <a:ea typeface="+mn-lt"/>
                <a:cs typeface="+mn-lt"/>
              </a:rPr>
              <a:t>Brown sweatshirt or cardigan </a:t>
            </a:r>
            <a:r>
              <a:rPr lang="en-GB" sz="1600" b="1" dirty="0">
                <a:ea typeface="+mn-lt"/>
                <a:cs typeface="+mn-lt"/>
              </a:rPr>
              <a:t>with school logo</a:t>
            </a:r>
            <a:endParaRPr lang="en-GB" b="1" dirty="0"/>
          </a:p>
          <a:p>
            <a:r>
              <a:rPr lang="en-GB" sz="1600" dirty="0">
                <a:ea typeface="+mn-lt"/>
                <a:cs typeface="+mn-lt"/>
              </a:rPr>
              <a:t>Grey or white socks</a:t>
            </a:r>
            <a:endParaRPr lang="en-GB" dirty="0"/>
          </a:p>
          <a:p>
            <a:r>
              <a:rPr lang="en-GB" sz="1600" dirty="0">
                <a:ea typeface="+mn-lt"/>
                <a:cs typeface="+mn-lt"/>
              </a:rPr>
              <a:t>Brown tights</a:t>
            </a:r>
            <a:endParaRPr lang="en-GB" dirty="0"/>
          </a:p>
          <a:p>
            <a:r>
              <a:rPr lang="en-GB" sz="1600" dirty="0">
                <a:ea typeface="+mn-lt"/>
                <a:cs typeface="+mn-lt"/>
              </a:rPr>
              <a:t>Black school shoes with good grip </a:t>
            </a:r>
            <a:endParaRPr lang="en-GB" sz="1600" dirty="0"/>
          </a:p>
          <a:p>
            <a:r>
              <a:rPr lang="en-GB" sz="1600" dirty="0">
                <a:ea typeface="+mn-lt"/>
                <a:cs typeface="+mn-lt"/>
              </a:rPr>
              <a:t>Lemon yellow summer dress with white stripes or gingham pattern </a:t>
            </a:r>
            <a:endParaRPr lang="en-GB" sz="1600" dirty="0"/>
          </a:p>
          <a:p>
            <a:endParaRPr lang="en-GB" sz="1600" dirty="0">
              <a:ea typeface="+mn-lt"/>
              <a:cs typeface="+mn-lt"/>
            </a:endParaRPr>
          </a:p>
          <a:p>
            <a:r>
              <a:rPr lang="en-GB" sz="1600" b="1" dirty="0">
                <a:ea typeface="+mn-lt"/>
                <a:cs typeface="+mn-lt"/>
              </a:rPr>
              <a:t>Please ensure your child brings:</a:t>
            </a:r>
          </a:p>
          <a:p>
            <a:endParaRPr lang="en-GB" sz="1600" dirty="0">
              <a:ea typeface="+mn-lt"/>
              <a:cs typeface="+mn-lt"/>
            </a:endParaRPr>
          </a:p>
          <a:p>
            <a:r>
              <a:rPr lang="en-GB" sz="1600" dirty="0">
                <a:ea typeface="+mn-lt"/>
                <a:cs typeface="+mn-lt"/>
              </a:rPr>
              <a:t>Coat with hood and hanging loop</a:t>
            </a:r>
          </a:p>
          <a:p>
            <a:r>
              <a:rPr lang="en-GB" sz="1600" dirty="0">
                <a:ea typeface="+mn-lt"/>
                <a:cs typeface="+mn-lt"/>
              </a:rPr>
              <a:t>Green book bag </a:t>
            </a:r>
            <a:r>
              <a:rPr lang="en-GB" sz="1600" b="1" dirty="0">
                <a:ea typeface="+mn-lt"/>
                <a:cs typeface="+mn-lt"/>
              </a:rPr>
              <a:t>with school logo (only 1 small keyring)</a:t>
            </a:r>
            <a:endParaRPr lang="en-GB" b="1" dirty="0"/>
          </a:p>
          <a:p>
            <a:r>
              <a:rPr lang="en-GB" sz="1600" dirty="0">
                <a:ea typeface="+mn-lt"/>
                <a:cs typeface="+mn-lt"/>
              </a:rPr>
              <a:t>Water bottle</a:t>
            </a:r>
          </a:p>
          <a:p>
            <a:r>
              <a:rPr lang="en-GB" sz="1600" dirty="0">
                <a:solidFill>
                  <a:srgbClr val="00B0F0"/>
                </a:solidFill>
              </a:rPr>
              <a:t>A hat and gloves in the winter </a:t>
            </a:r>
          </a:p>
          <a:p>
            <a:r>
              <a:rPr lang="en-GB" sz="1600" dirty="0">
                <a:solidFill>
                  <a:srgbClr val="FFC000"/>
                </a:solidFill>
              </a:rPr>
              <a:t>A sun hat in the summer</a:t>
            </a:r>
          </a:p>
        </p:txBody>
      </p:sp>
      <p:pic>
        <p:nvPicPr>
          <p:cNvPr id="10" name="Picture 4" descr="Crawley Ridge Infant School">
            <a:extLst>
              <a:ext uri="{FF2B5EF4-FFF2-40B4-BE49-F238E27FC236}">
                <a16:creationId xmlns:a16="http://schemas.microsoft.com/office/drawing/2014/main" id="{5CAD80CD-88F3-EB91-028B-9C12795B57E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84768" y="135244"/>
            <a:ext cx="721100" cy="698689"/>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5AE37191-46A8-F2F3-2CE6-6F1732D48E2D}"/>
              </a:ext>
            </a:extLst>
          </p:cNvPr>
          <p:cNvSpPr txBox="1"/>
          <p:nvPr/>
        </p:nvSpPr>
        <p:spPr>
          <a:xfrm>
            <a:off x="8447142" y="2580077"/>
            <a:ext cx="3496089" cy="3970318"/>
          </a:xfrm>
          <a:prstGeom prst="rect">
            <a:avLst/>
          </a:prstGeom>
          <a:solidFill>
            <a:schemeClr val="accent2">
              <a:lumMod val="20000"/>
              <a:lumOff val="80000"/>
            </a:schemeClr>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Simple watches</a:t>
            </a:r>
            <a:r>
              <a:rPr lang="en-GB" b="1" dirty="0"/>
              <a:t> are </a:t>
            </a:r>
            <a:r>
              <a:rPr lang="en-GB" dirty="0"/>
              <a:t>permitted. Smart watches, of any kind, are </a:t>
            </a:r>
            <a:r>
              <a:rPr lang="en-GB" b="1" dirty="0"/>
              <a:t>strictly prohibited</a:t>
            </a:r>
            <a:r>
              <a:rPr lang="en-GB" dirty="0"/>
              <a:t>. </a:t>
            </a:r>
          </a:p>
          <a:p>
            <a:endParaRPr lang="en-GB" dirty="0"/>
          </a:p>
          <a:p>
            <a:r>
              <a:rPr lang="en-GB" dirty="0"/>
              <a:t>Please ensure your child does not wear jewellery, nail varnish or transfers to school. </a:t>
            </a:r>
            <a:endParaRPr lang="en-GB"/>
          </a:p>
          <a:p>
            <a:endParaRPr lang="en-GB" dirty="0"/>
          </a:p>
          <a:p>
            <a:r>
              <a:rPr lang="en-GB" dirty="0"/>
              <a:t>For safety reasons please ensure long hair is tied back. </a:t>
            </a:r>
          </a:p>
          <a:p>
            <a:endParaRPr lang="en-GB" dirty="0"/>
          </a:p>
          <a:p>
            <a:r>
              <a:rPr lang="en-GB" dirty="0"/>
              <a:t>Simple hairbands and bobbles </a:t>
            </a:r>
            <a:r>
              <a:rPr lang="en-GB" b="1" dirty="0"/>
              <a:t>are</a:t>
            </a:r>
            <a:r>
              <a:rPr lang="en-GB" dirty="0"/>
              <a:t> permitted in school colours (brown, green, yellow.) </a:t>
            </a:r>
          </a:p>
        </p:txBody>
      </p:sp>
      <p:sp>
        <p:nvSpPr>
          <p:cNvPr id="2" name="TextBox 1">
            <a:extLst>
              <a:ext uri="{FF2B5EF4-FFF2-40B4-BE49-F238E27FC236}">
                <a16:creationId xmlns:a16="http://schemas.microsoft.com/office/drawing/2014/main" id="{7E3FA7DD-75F2-1FE7-6079-2F157200AA40}"/>
              </a:ext>
            </a:extLst>
          </p:cNvPr>
          <p:cNvSpPr txBox="1"/>
          <p:nvPr/>
        </p:nvSpPr>
        <p:spPr>
          <a:xfrm>
            <a:off x="607231" y="6260083"/>
            <a:ext cx="7320449" cy="369332"/>
          </a:xfrm>
          <a:prstGeom prst="rect">
            <a:avLst/>
          </a:prstGeom>
          <a:solidFill>
            <a:schemeClr val="accent2">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Please ensure</a:t>
            </a:r>
            <a:r>
              <a:rPr lang="en-GB" b="1" dirty="0"/>
              <a:t> all</a:t>
            </a:r>
            <a:r>
              <a:rPr lang="en-GB" dirty="0"/>
              <a:t> items are clearly labelled. </a:t>
            </a:r>
          </a:p>
        </p:txBody>
      </p:sp>
      <p:pic>
        <p:nvPicPr>
          <p:cNvPr id="7" name="Picture 6">
            <a:extLst>
              <a:ext uri="{FF2B5EF4-FFF2-40B4-BE49-F238E27FC236}">
                <a16:creationId xmlns:a16="http://schemas.microsoft.com/office/drawing/2014/main" id="{04B35F25-7C6C-3429-46AA-10DA08BEC8E2}"/>
              </a:ext>
            </a:extLst>
          </p:cNvPr>
          <p:cNvPicPr>
            <a:picLocks noChangeAspect="1"/>
          </p:cNvPicPr>
          <p:nvPr/>
        </p:nvPicPr>
        <p:blipFill>
          <a:blip r:embed="rId5"/>
          <a:srcRect l="58966" t="30659" r="1943" b="26144"/>
          <a:stretch>
            <a:fillRect/>
          </a:stretch>
        </p:blipFill>
        <p:spPr>
          <a:xfrm>
            <a:off x="5104814" y="1710412"/>
            <a:ext cx="3230855" cy="1987540"/>
          </a:xfrm>
          <a:prstGeom prst="rect">
            <a:avLst/>
          </a:prstGeom>
        </p:spPr>
      </p:pic>
    </p:spTree>
    <p:extLst>
      <p:ext uri="{BB962C8B-B14F-4D97-AF65-F5344CB8AC3E}">
        <p14:creationId xmlns:p14="http://schemas.microsoft.com/office/powerpoint/2010/main" val="36686666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96572A95-08B3-4C73-CD28-F17595A2CFB1}"/>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A4AD0218-10D4-1E94-7851-8F7BB5D971CC}"/>
              </a:ext>
            </a:extLst>
          </p:cNvPr>
          <p:cNvSpPr>
            <a:spLocks noGrp="1"/>
          </p:cNvSpPr>
          <p:nvPr>
            <p:ph type="body" sz="quarter" idx="12"/>
          </p:nvPr>
        </p:nvSpPr>
        <p:spPr>
          <a:solidFill>
            <a:schemeClr val="accent1"/>
          </a:solidFill>
        </p:spPr>
        <p:txBody>
          <a:bodyPr vert="horz" lIns="91440" tIns="45720" rIns="91440" bIns="45720" rtlCol="0" anchor="t">
            <a:normAutofit/>
          </a:bodyPr>
          <a:lstStyle/>
          <a:p>
            <a:r>
              <a:rPr lang="en-GB" dirty="0">
                <a:solidFill>
                  <a:schemeClr val="bg1"/>
                </a:solidFill>
                <a:latin typeface="Arial Nova Light"/>
              </a:rPr>
              <a:t>P.E will take place twice a week in KS1</a:t>
            </a:r>
          </a:p>
          <a:p>
            <a:endParaRPr lang="en-GB"/>
          </a:p>
        </p:txBody>
      </p:sp>
      <p:sp>
        <p:nvSpPr>
          <p:cNvPr id="4" name="Text Placeholder 3">
            <a:extLst>
              <a:ext uri="{FF2B5EF4-FFF2-40B4-BE49-F238E27FC236}">
                <a16:creationId xmlns:a16="http://schemas.microsoft.com/office/drawing/2014/main" id="{0FF4FC0F-49EB-7EED-4A30-4086310B4DD8}"/>
              </a:ext>
            </a:extLst>
          </p:cNvPr>
          <p:cNvSpPr>
            <a:spLocks noGrp="1"/>
          </p:cNvSpPr>
          <p:nvPr>
            <p:ph type="body" sz="quarter" idx="10"/>
          </p:nvPr>
        </p:nvSpPr>
        <p:spPr>
          <a:xfrm>
            <a:off x="601735" y="442781"/>
            <a:ext cx="5870503" cy="559530"/>
          </a:xfrm>
        </p:spPr>
        <p:txBody>
          <a:bodyPr vert="horz" lIns="91440" tIns="45720" rIns="91440" bIns="45720" rtlCol="0" anchor="t">
            <a:normAutofit/>
          </a:bodyPr>
          <a:lstStyle/>
          <a:p>
            <a:r>
              <a:rPr lang="en-GB" sz="2800">
                <a:latin typeface="Abadi Extra Light"/>
              </a:rPr>
              <a:t>Our School Policy on P.E </a:t>
            </a:r>
            <a:endParaRPr lang="en-GB" sz="2800"/>
          </a:p>
        </p:txBody>
      </p:sp>
      <p:sp>
        <p:nvSpPr>
          <p:cNvPr id="6" name="Slide Number Placeholder 5">
            <a:extLst>
              <a:ext uri="{FF2B5EF4-FFF2-40B4-BE49-F238E27FC236}">
                <a16:creationId xmlns:a16="http://schemas.microsoft.com/office/drawing/2014/main" id="{765CAE2E-A905-0D91-9D5B-D0B3D94BFCFF}"/>
              </a:ext>
            </a:extLst>
          </p:cNvPr>
          <p:cNvSpPr>
            <a:spLocks noGrp="1"/>
          </p:cNvSpPr>
          <p:nvPr>
            <p:ph type="sldNum" sz="quarter" idx="26"/>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1739543-E302-4EAD-9AFA-E45B8A7403F9}" type="slidenum">
              <a:rPr kumimoji="0" lang="en-GB" sz="1200" b="0" i="0" u="none" strike="noStrike" kern="1200" cap="none" spc="0" normalizeH="0" baseline="0" noProof="0" smtClean="0">
                <a:ln>
                  <a:noFill/>
                </a:ln>
                <a:solidFill>
                  <a:srgbClr val="006843"/>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srgbClr val="006843"/>
              </a:solidFill>
              <a:effectLst/>
              <a:uLnTx/>
              <a:uFillTx/>
              <a:latin typeface="Corbel" panose="020B0503020204020204"/>
              <a:ea typeface="+mn-ea"/>
              <a:cs typeface="+mn-cs"/>
            </a:endParaRPr>
          </a:p>
        </p:txBody>
      </p:sp>
      <p:pic>
        <p:nvPicPr>
          <p:cNvPr id="6146" name="Picture 2">
            <a:extLst>
              <a:ext uri="{FF2B5EF4-FFF2-40B4-BE49-F238E27FC236}">
                <a16:creationId xmlns:a16="http://schemas.microsoft.com/office/drawing/2014/main" id="{8A4D8EE7-FA18-03DC-8BA7-142F2F609818}"/>
              </a:ext>
            </a:extLst>
          </p:cNvPr>
          <p:cNvPicPr>
            <a:picLocks noGrp="1" noChangeAspect="1" noChangeArrowheads="1"/>
          </p:cNvPicPr>
          <p:nvPr>
            <p:ph type="pic" sz="quarter" idx="14"/>
          </p:nvPr>
        </p:nvPicPr>
        <p:blipFill>
          <a:blip r:embed="rId3">
            <a:extLst>
              <a:ext uri="{28A0092B-C50C-407E-A947-70E740481C1C}">
                <a14:useLocalDpi xmlns:a14="http://schemas.microsoft.com/office/drawing/2010/main" val="0"/>
              </a:ext>
            </a:extLst>
          </a:blip>
          <a:srcRect l="28854" r="28854"/>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AA5ECBC9-0971-5346-3515-8621BF200382}"/>
              </a:ext>
            </a:extLst>
          </p:cNvPr>
          <p:cNvSpPr txBox="1">
            <a:spLocks/>
          </p:cNvSpPr>
          <p:nvPr/>
        </p:nvSpPr>
        <p:spPr>
          <a:xfrm>
            <a:off x="530086" y="1587086"/>
            <a:ext cx="7397673" cy="2527714"/>
          </a:xfrm>
          <a:prstGeom prst="rect">
            <a:avLst/>
          </a:prstGeom>
        </p:spPr>
        <p:txBody>
          <a:bodyPr vert="horz" lIns="91440" tIns="45720" rIns="91440" bIns="45720" rtlCol="0" anchor="t">
            <a:normAutofit/>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pPr marL="45720" indent="0">
              <a:buNone/>
            </a:pPr>
            <a:endParaRPr lang="en-GB"/>
          </a:p>
        </p:txBody>
      </p:sp>
      <p:sp>
        <p:nvSpPr>
          <p:cNvPr id="8" name="TextBox 7">
            <a:extLst>
              <a:ext uri="{FF2B5EF4-FFF2-40B4-BE49-F238E27FC236}">
                <a16:creationId xmlns:a16="http://schemas.microsoft.com/office/drawing/2014/main" id="{8A9A92C3-021D-B5B1-CDDA-94EE4B504AA9}"/>
              </a:ext>
            </a:extLst>
          </p:cNvPr>
          <p:cNvSpPr txBox="1"/>
          <p:nvPr/>
        </p:nvSpPr>
        <p:spPr>
          <a:xfrm>
            <a:off x="601735" y="1587755"/>
            <a:ext cx="6797040" cy="2462213"/>
          </a:xfrm>
          <a:prstGeom prst="rect">
            <a:avLst/>
          </a:prstGeom>
          <a:noFill/>
        </p:spPr>
        <p:txBody>
          <a:bodyPr wrap="square" lIns="91440" tIns="45720" rIns="91440" bIns="45720" anchor="t">
            <a:spAutoFit/>
          </a:bodyPr>
          <a:lstStyle/>
          <a:p>
            <a:r>
              <a:rPr lang="en-GB" sz="1600" b="1" dirty="0"/>
              <a:t>On P.E. days, please ensure your child is wearing: </a:t>
            </a:r>
          </a:p>
          <a:p>
            <a:endParaRPr lang="en-GB" sz="1600" dirty="0">
              <a:ea typeface="+mn-lt"/>
              <a:cs typeface="+mn-lt"/>
            </a:endParaRPr>
          </a:p>
          <a:p>
            <a:r>
              <a:rPr lang="en-GB" dirty="0">
                <a:ea typeface="+mn-lt"/>
                <a:cs typeface="+mn-lt"/>
              </a:rPr>
              <a:t>Lemon yellow round neck t-shirt </a:t>
            </a:r>
            <a:r>
              <a:rPr lang="en-GB" b="1" dirty="0">
                <a:ea typeface="+mn-lt"/>
                <a:cs typeface="+mn-lt"/>
              </a:rPr>
              <a:t>with school logo (optional)</a:t>
            </a:r>
          </a:p>
          <a:p>
            <a:r>
              <a:rPr lang="en-GB" dirty="0">
                <a:ea typeface="+mn-lt"/>
                <a:cs typeface="+mn-lt"/>
              </a:rPr>
              <a:t>Green PE shorts</a:t>
            </a:r>
            <a:endParaRPr lang="en-GB" dirty="0"/>
          </a:p>
          <a:p>
            <a:r>
              <a:rPr lang="en-GB" dirty="0">
                <a:ea typeface="+mn-lt"/>
                <a:cs typeface="+mn-lt"/>
              </a:rPr>
              <a:t>Brown joggers</a:t>
            </a:r>
            <a:endParaRPr lang="en-GB" dirty="0"/>
          </a:p>
          <a:p>
            <a:r>
              <a:rPr lang="en-GB" dirty="0">
                <a:ea typeface="+mn-lt"/>
                <a:cs typeface="+mn-lt"/>
              </a:rPr>
              <a:t>Grey or white socks</a:t>
            </a:r>
          </a:p>
          <a:p>
            <a:r>
              <a:rPr lang="en-GB" dirty="0">
                <a:ea typeface="+mn-lt"/>
                <a:cs typeface="+mn-lt"/>
              </a:rPr>
              <a:t>Trainers</a:t>
            </a:r>
            <a:endParaRPr lang="en-GB" dirty="0"/>
          </a:p>
          <a:p>
            <a:endParaRPr lang="en-GB" sz="1600" dirty="0">
              <a:solidFill>
                <a:srgbClr val="FFC000"/>
              </a:solidFill>
            </a:endParaRPr>
          </a:p>
          <a:p>
            <a:endParaRPr lang="en-GB" sz="1600" dirty="0">
              <a:solidFill>
                <a:srgbClr val="FFC000"/>
              </a:solidFill>
            </a:endParaRPr>
          </a:p>
        </p:txBody>
      </p:sp>
      <p:pic>
        <p:nvPicPr>
          <p:cNvPr id="10" name="Picture 4" descr="Crawley Ridge Infant School">
            <a:extLst>
              <a:ext uri="{FF2B5EF4-FFF2-40B4-BE49-F238E27FC236}">
                <a16:creationId xmlns:a16="http://schemas.microsoft.com/office/drawing/2014/main" id="{3C7A33E0-FE9C-7D01-CE55-89EABF203FA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84768" y="135244"/>
            <a:ext cx="721100" cy="698689"/>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0BB5FE05-CF01-81ED-C49A-1FF1F5642E33}"/>
              </a:ext>
            </a:extLst>
          </p:cNvPr>
          <p:cNvSpPr txBox="1"/>
          <p:nvPr/>
        </p:nvSpPr>
        <p:spPr>
          <a:xfrm>
            <a:off x="8447142" y="2321182"/>
            <a:ext cx="3496089" cy="4247317"/>
          </a:xfrm>
          <a:prstGeom prst="rect">
            <a:avLst/>
          </a:prstGeom>
          <a:solidFill>
            <a:schemeClr val="accent2">
              <a:lumMod val="20000"/>
              <a:lumOff val="80000"/>
            </a:schemeClr>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rPr>
              <a:t>Jewellery is not permitted to be worn during P.E. </a:t>
            </a:r>
          </a:p>
          <a:p>
            <a:endParaRPr lang="en-GB" dirty="0">
              <a:ea typeface="+mn-lt"/>
              <a:cs typeface="+mn-lt"/>
            </a:endParaRPr>
          </a:p>
          <a:p>
            <a:r>
              <a:rPr lang="en-GB" dirty="0">
                <a:ea typeface="+mn-lt"/>
                <a:cs typeface="+mn-lt"/>
              </a:rPr>
              <a:t>If a child has pierced earrings, they must be removed for P.E. Children must be able to do this as staff are not permitted to do so.</a:t>
            </a:r>
            <a:endParaRPr lang="en-GB"/>
          </a:p>
          <a:p>
            <a:endParaRPr lang="en-GB" dirty="0"/>
          </a:p>
          <a:p>
            <a:r>
              <a:rPr lang="en-GB" dirty="0"/>
              <a:t>For safety reasons please ensure long hair is tied back. </a:t>
            </a:r>
          </a:p>
          <a:p>
            <a:endParaRPr lang="en-GB" dirty="0"/>
          </a:p>
          <a:p>
            <a:r>
              <a:rPr lang="en-GB" dirty="0"/>
              <a:t>Simple hairbands and bobbles </a:t>
            </a:r>
            <a:r>
              <a:rPr lang="en-GB" b="1" dirty="0"/>
              <a:t>are</a:t>
            </a:r>
            <a:r>
              <a:rPr lang="en-GB" dirty="0"/>
              <a:t> permitted in school colours (brown, green, yellow.) </a:t>
            </a:r>
          </a:p>
        </p:txBody>
      </p:sp>
      <p:graphicFrame>
        <p:nvGraphicFramePr>
          <p:cNvPr id="13" name="Table 12">
            <a:extLst>
              <a:ext uri="{FF2B5EF4-FFF2-40B4-BE49-F238E27FC236}">
                <a16:creationId xmlns:a16="http://schemas.microsoft.com/office/drawing/2014/main" id="{24C7F703-3673-5B69-116D-B8206A65C42D}"/>
              </a:ext>
            </a:extLst>
          </p:cNvPr>
          <p:cNvGraphicFramePr>
            <a:graphicFrameLocks noGrp="1"/>
          </p:cNvGraphicFramePr>
          <p:nvPr>
            <p:extLst>
              <p:ext uri="{D42A27DB-BD31-4B8C-83A1-F6EECF244321}">
                <p14:modId xmlns:p14="http://schemas.microsoft.com/office/powerpoint/2010/main" val="1798107291"/>
              </p:ext>
            </p:extLst>
          </p:nvPr>
        </p:nvGraphicFramePr>
        <p:xfrm>
          <a:off x="597129" y="3679128"/>
          <a:ext cx="7330630" cy="1280160"/>
        </p:xfrm>
        <a:graphic>
          <a:graphicData uri="http://schemas.openxmlformats.org/drawingml/2006/table">
            <a:tbl>
              <a:tblPr firstRow="1" bandRow="1">
                <a:tableStyleId>{5C22544A-7EE6-4342-B048-85BDC9FD1C3A}</a:tableStyleId>
              </a:tblPr>
              <a:tblGrid>
                <a:gridCol w="3665315">
                  <a:extLst>
                    <a:ext uri="{9D8B030D-6E8A-4147-A177-3AD203B41FA5}">
                      <a16:colId xmlns:a16="http://schemas.microsoft.com/office/drawing/2014/main" val="316936910"/>
                    </a:ext>
                  </a:extLst>
                </a:gridCol>
                <a:gridCol w="3665315">
                  <a:extLst>
                    <a:ext uri="{9D8B030D-6E8A-4147-A177-3AD203B41FA5}">
                      <a16:colId xmlns:a16="http://schemas.microsoft.com/office/drawing/2014/main" val="1675434599"/>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P.E. with your child's class teacher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P.E with Playball</a:t>
                      </a:r>
                    </a:p>
                    <a:p>
                      <a:endParaRPr lang="en-GB" dirty="0"/>
                    </a:p>
                  </a:txBody>
                  <a:tcPr/>
                </a:tc>
                <a:extLst>
                  <a:ext uri="{0D108BD9-81ED-4DB2-BD59-A6C34878D82A}">
                    <a16:rowId xmlns:a16="http://schemas.microsoft.com/office/drawing/2014/main" val="4063076395"/>
                  </a:ext>
                </a:extLst>
              </a:tr>
              <a:tr h="370840">
                <a:tc>
                  <a:txBody>
                    <a:bodyPr/>
                    <a:lstStyle/>
                    <a:p>
                      <a:r>
                        <a:rPr lang="en-GB" dirty="0"/>
                        <a:t>Monday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Thursday  (Autumn &amp; Spring Term)</a:t>
                      </a:r>
                    </a:p>
                    <a:p>
                      <a:r>
                        <a:rPr lang="en-GB" dirty="0"/>
                        <a:t>Wednesday (Summer)</a:t>
                      </a:r>
                    </a:p>
                  </a:txBody>
                  <a:tcPr/>
                </a:tc>
                <a:extLst>
                  <a:ext uri="{0D108BD9-81ED-4DB2-BD59-A6C34878D82A}">
                    <a16:rowId xmlns:a16="http://schemas.microsoft.com/office/drawing/2014/main" val="4149223608"/>
                  </a:ext>
                </a:extLst>
              </a:tr>
            </a:tbl>
          </a:graphicData>
        </a:graphic>
      </p:graphicFrame>
      <p:pic>
        <p:nvPicPr>
          <p:cNvPr id="14" name="Picture 13" descr="Children's Sports Parties London | Playball London">
            <a:extLst>
              <a:ext uri="{FF2B5EF4-FFF2-40B4-BE49-F238E27FC236}">
                <a16:creationId xmlns:a16="http://schemas.microsoft.com/office/drawing/2014/main" id="{82C2ECF5-E1B9-757E-882F-C8BD8825D884}"/>
              </a:ext>
            </a:extLst>
          </p:cNvPr>
          <p:cNvPicPr>
            <a:picLocks noChangeAspect="1"/>
          </p:cNvPicPr>
          <p:nvPr/>
        </p:nvPicPr>
        <p:blipFill>
          <a:blip r:embed="rId5"/>
          <a:stretch>
            <a:fillRect/>
          </a:stretch>
        </p:blipFill>
        <p:spPr>
          <a:xfrm>
            <a:off x="5907726" y="5059372"/>
            <a:ext cx="2028825" cy="1409700"/>
          </a:xfrm>
          <a:prstGeom prst="rect">
            <a:avLst/>
          </a:prstGeom>
        </p:spPr>
      </p:pic>
    </p:spTree>
    <p:extLst>
      <p:ext uri="{BB962C8B-B14F-4D97-AF65-F5344CB8AC3E}">
        <p14:creationId xmlns:p14="http://schemas.microsoft.com/office/powerpoint/2010/main" val="2967410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3BA4DD04-5DB3-2110-3F49-8223810F7DB7}"/>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51ECF852-D1D8-F5CB-7061-EF65CDA945D3}"/>
              </a:ext>
            </a:extLst>
          </p:cNvPr>
          <p:cNvSpPr>
            <a:spLocks noGrp="1"/>
          </p:cNvSpPr>
          <p:nvPr>
            <p:ph type="body" sz="quarter" idx="12"/>
          </p:nvPr>
        </p:nvSpPr>
        <p:spPr>
          <a:solidFill>
            <a:schemeClr val="accent1"/>
          </a:solidFill>
        </p:spPr>
        <p:txBody>
          <a:bodyPr vert="horz" lIns="91440" tIns="45720" rIns="91440" bIns="45720" rtlCol="0" anchor="t">
            <a:normAutofit fontScale="85000" lnSpcReduction="10000"/>
          </a:bodyPr>
          <a:lstStyle/>
          <a:p>
            <a:r>
              <a:rPr lang="en-GB" sz="1800" dirty="0">
                <a:solidFill>
                  <a:schemeClr val="bg1"/>
                </a:solidFill>
                <a:latin typeface="Abadi Extra Light"/>
              </a:rPr>
              <a:t>All children will have the opportunity to participate in Forest School with Mrs Reid </a:t>
            </a:r>
            <a:endParaRPr lang="en-GB" sz="1800" dirty="0">
              <a:solidFill>
                <a:schemeClr val="bg1"/>
              </a:solidFill>
            </a:endParaRPr>
          </a:p>
        </p:txBody>
      </p:sp>
      <p:sp>
        <p:nvSpPr>
          <p:cNvPr id="4" name="Text Placeholder 3">
            <a:extLst>
              <a:ext uri="{FF2B5EF4-FFF2-40B4-BE49-F238E27FC236}">
                <a16:creationId xmlns:a16="http://schemas.microsoft.com/office/drawing/2014/main" id="{B31D29AE-96D6-F8D5-B4C6-65D7CC4CBAB6}"/>
              </a:ext>
            </a:extLst>
          </p:cNvPr>
          <p:cNvSpPr>
            <a:spLocks noGrp="1"/>
          </p:cNvSpPr>
          <p:nvPr>
            <p:ph type="body" sz="quarter" idx="10"/>
          </p:nvPr>
        </p:nvSpPr>
        <p:spPr>
          <a:xfrm>
            <a:off x="601735" y="442781"/>
            <a:ext cx="5870503" cy="559530"/>
          </a:xfrm>
        </p:spPr>
        <p:txBody>
          <a:bodyPr vert="horz" lIns="91440" tIns="45720" rIns="91440" bIns="45720" rtlCol="0" anchor="t">
            <a:normAutofit/>
          </a:bodyPr>
          <a:lstStyle/>
          <a:p>
            <a:r>
              <a:rPr lang="en-GB" sz="2800" dirty="0">
                <a:latin typeface="Abadi Extra Light"/>
              </a:rPr>
              <a:t>Our School Policy on </a:t>
            </a:r>
            <a:r>
              <a:rPr lang="en-GB" sz="2800">
                <a:latin typeface="Abadi Extra Light"/>
              </a:rPr>
              <a:t>Forest School</a:t>
            </a:r>
            <a:endParaRPr lang="en-GB" sz="2800"/>
          </a:p>
        </p:txBody>
      </p:sp>
      <p:sp>
        <p:nvSpPr>
          <p:cNvPr id="6" name="Slide Number Placeholder 5">
            <a:extLst>
              <a:ext uri="{FF2B5EF4-FFF2-40B4-BE49-F238E27FC236}">
                <a16:creationId xmlns:a16="http://schemas.microsoft.com/office/drawing/2014/main" id="{21954A3C-CC09-933D-F019-7F3C73789BD0}"/>
              </a:ext>
            </a:extLst>
          </p:cNvPr>
          <p:cNvSpPr>
            <a:spLocks noGrp="1"/>
          </p:cNvSpPr>
          <p:nvPr>
            <p:ph type="sldNum" sz="quarter" idx="26"/>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1739543-E302-4EAD-9AFA-E45B8A7403F9}" type="slidenum">
              <a:rPr kumimoji="0" lang="en-GB" sz="1200" b="0" i="0" u="none" strike="noStrike" kern="1200" cap="none" spc="0" normalizeH="0" baseline="0" noProof="0" smtClean="0">
                <a:ln>
                  <a:noFill/>
                </a:ln>
                <a:solidFill>
                  <a:srgbClr val="006843"/>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srgbClr val="006843"/>
              </a:solidFill>
              <a:effectLst/>
              <a:uLnTx/>
              <a:uFillTx/>
              <a:latin typeface="Corbel" panose="020B0503020204020204"/>
              <a:ea typeface="+mn-ea"/>
              <a:cs typeface="+mn-cs"/>
            </a:endParaRPr>
          </a:p>
        </p:txBody>
      </p:sp>
      <p:pic>
        <p:nvPicPr>
          <p:cNvPr id="6146" name="Picture 2">
            <a:extLst>
              <a:ext uri="{FF2B5EF4-FFF2-40B4-BE49-F238E27FC236}">
                <a16:creationId xmlns:a16="http://schemas.microsoft.com/office/drawing/2014/main" id="{E20F333E-A9DC-38E5-ABE8-F4B2C31F1418}"/>
              </a:ext>
            </a:extLst>
          </p:cNvPr>
          <p:cNvPicPr>
            <a:picLocks noGrp="1" noChangeAspect="1" noChangeArrowheads="1"/>
          </p:cNvPicPr>
          <p:nvPr>
            <p:ph type="pic" sz="quarter" idx="14"/>
          </p:nvPr>
        </p:nvPicPr>
        <p:blipFill>
          <a:blip r:embed="rId3">
            <a:extLst>
              <a:ext uri="{28A0092B-C50C-407E-A947-70E740481C1C}">
                <a14:useLocalDpi xmlns:a14="http://schemas.microsoft.com/office/drawing/2010/main" val="0"/>
              </a:ext>
            </a:extLst>
          </a:blip>
          <a:srcRect l="28854" r="28854"/>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C25675B9-E26A-4A27-53A8-37C3F28CFD4F}"/>
              </a:ext>
            </a:extLst>
          </p:cNvPr>
          <p:cNvSpPr txBox="1">
            <a:spLocks/>
          </p:cNvSpPr>
          <p:nvPr/>
        </p:nvSpPr>
        <p:spPr>
          <a:xfrm>
            <a:off x="530086" y="1587086"/>
            <a:ext cx="7397673" cy="2527714"/>
          </a:xfrm>
          <a:prstGeom prst="rect">
            <a:avLst/>
          </a:prstGeom>
        </p:spPr>
        <p:txBody>
          <a:bodyPr vert="horz" lIns="91440" tIns="45720" rIns="91440" bIns="45720" rtlCol="0" anchor="t">
            <a:normAutofit/>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pPr marL="45720" indent="0">
              <a:buNone/>
            </a:pPr>
            <a:endParaRPr lang="en-GB"/>
          </a:p>
        </p:txBody>
      </p:sp>
      <p:pic>
        <p:nvPicPr>
          <p:cNvPr id="10" name="Picture 4" descr="Crawley Ridge Infant School">
            <a:extLst>
              <a:ext uri="{FF2B5EF4-FFF2-40B4-BE49-F238E27FC236}">
                <a16:creationId xmlns:a16="http://schemas.microsoft.com/office/drawing/2014/main" id="{201048FF-F867-00C2-9857-E9527A97FB3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84768" y="135244"/>
            <a:ext cx="721100" cy="69868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586E1D97-B070-748D-64DD-3971038E57BA}"/>
              </a:ext>
            </a:extLst>
          </p:cNvPr>
          <p:cNvPicPr>
            <a:picLocks noChangeAspect="1"/>
          </p:cNvPicPr>
          <p:nvPr/>
        </p:nvPicPr>
        <p:blipFill>
          <a:blip r:embed="rId5"/>
          <a:srcRect l="22198" t="30268" r="1230" b="26245"/>
          <a:stretch>
            <a:fillRect/>
          </a:stretch>
        </p:blipFill>
        <p:spPr>
          <a:xfrm>
            <a:off x="617483" y="4571998"/>
            <a:ext cx="7430685" cy="2023249"/>
          </a:xfrm>
          <a:prstGeom prst="rect">
            <a:avLst/>
          </a:prstGeom>
        </p:spPr>
      </p:pic>
      <p:sp>
        <p:nvSpPr>
          <p:cNvPr id="7" name="TextBox 6">
            <a:extLst>
              <a:ext uri="{FF2B5EF4-FFF2-40B4-BE49-F238E27FC236}">
                <a16:creationId xmlns:a16="http://schemas.microsoft.com/office/drawing/2014/main" id="{4A3CEBD0-12D2-8C50-8016-9590DF1AC949}"/>
              </a:ext>
            </a:extLst>
          </p:cNvPr>
          <p:cNvSpPr txBox="1"/>
          <p:nvPr/>
        </p:nvSpPr>
        <p:spPr>
          <a:xfrm>
            <a:off x="541612" y="1582182"/>
            <a:ext cx="7451758" cy="36625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t>Forest School is an incredibly important part of the Crawley Ridge experience. </a:t>
            </a:r>
          </a:p>
          <a:p>
            <a:endParaRPr lang="en-GB" dirty="0"/>
          </a:p>
          <a:p>
            <a:r>
              <a:rPr lang="en-GB" sz="1600" b="1" dirty="0"/>
              <a:t>On Forest School days, please ensure your child is wearing:</a:t>
            </a:r>
          </a:p>
          <a:p>
            <a:endParaRPr lang="en-GB" sz="1600" b="1" dirty="0"/>
          </a:p>
          <a:p>
            <a:r>
              <a:rPr lang="en-GB" sz="1600" dirty="0"/>
              <a:t>Lemon yellow polo shirt</a:t>
            </a:r>
            <a:r>
              <a:rPr lang="en-GB" sz="1600" b="1" dirty="0"/>
              <a:t> with school logo</a:t>
            </a:r>
            <a:endParaRPr lang="en-GB" sz="1600"/>
          </a:p>
          <a:p>
            <a:r>
              <a:rPr lang="en-GB" sz="1600" dirty="0"/>
              <a:t>Brown sweatshirt or cardigan </a:t>
            </a:r>
            <a:r>
              <a:rPr lang="en-GB" sz="1600" b="1" dirty="0"/>
              <a:t>with school logo</a:t>
            </a:r>
            <a:endParaRPr lang="en-GB" sz="1600"/>
          </a:p>
          <a:p>
            <a:r>
              <a:rPr lang="en-GB" sz="1600" dirty="0"/>
              <a:t>Black or brown joggers or leggings</a:t>
            </a:r>
          </a:p>
          <a:p>
            <a:r>
              <a:rPr lang="en-GB" sz="1600" dirty="0"/>
              <a:t>Grey socks </a:t>
            </a:r>
          </a:p>
          <a:p>
            <a:r>
              <a:rPr lang="en-GB" sz="1600" dirty="0"/>
              <a:t>Trainers</a:t>
            </a:r>
          </a:p>
          <a:p>
            <a:endParaRPr lang="en-GB" sz="1600" b="1" dirty="0"/>
          </a:p>
          <a:p>
            <a:r>
              <a:rPr lang="en-GB" sz="1600" b="1" dirty="0"/>
              <a:t>Our PTA have provided all other outdoor wear required. </a:t>
            </a:r>
          </a:p>
          <a:p>
            <a:endParaRPr lang="en-GB" dirty="0"/>
          </a:p>
          <a:p>
            <a:endParaRPr lang="en-GB"/>
          </a:p>
          <a:p>
            <a:endParaRPr lang="en-GB" dirty="0"/>
          </a:p>
        </p:txBody>
      </p:sp>
      <p:sp>
        <p:nvSpPr>
          <p:cNvPr id="9" name="TextBox 8">
            <a:extLst>
              <a:ext uri="{FF2B5EF4-FFF2-40B4-BE49-F238E27FC236}">
                <a16:creationId xmlns:a16="http://schemas.microsoft.com/office/drawing/2014/main" id="{7E6DDC1C-69AD-9588-6037-944A0A815CCB}"/>
              </a:ext>
            </a:extLst>
          </p:cNvPr>
          <p:cNvSpPr txBox="1"/>
          <p:nvPr/>
        </p:nvSpPr>
        <p:spPr>
          <a:xfrm>
            <a:off x="8699189" y="2843353"/>
            <a:ext cx="2990545" cy="646331"/>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[Insert Forest School Timetable Here]</a:t>
            </a:r>
          </a:p>
        </p:txBody>
      </p:sp>
    </p:spTree>
    <p:extLst>
      <p:ext uri="{BB962C8B-B14F-4D97-AF65-F5344CB8AC3E}">
        <p14:creationId xmlns:p14="http://schemas.microsoft.com/office/powerpoint/2010/main" val="32572391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95A916D3-342A-9821-ADE8-9210058F8B76}"/>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30CCEA9C-BDFE-C6E3-4D21-869DED67B05C}"/>
              </a:ext>
            </a:extLst>
          </p:cNvPr>
          <p:cNvSpPr>
            <a:spLocks noGrp="1"/>
          </p:cNvSpPr>
          <p:nvPr>
            <p:ph type="body" sz="quarter" idx="12"/>
          </p:nvPr>
        </p:nvSpPr>
        <p:spPr>
          <a:solidFill>
            <a:schemeClr val="accent1"/>
          </a:solidFill>
        </p:spPr>
        <p:txBody>
          <a:bodyPr vert="horz" lIns="91440" tIns="45720" rIns="91440" bIns="45720" rtlCol="0" anchor="t">
            <a:normAutofit/>
          </a:bodyPr>
          <a:lstStyle/>
          <a:p>
            <a:r>
              <a:rPr lang="en-GB" sz="1800" dirty="0">
                <a:solidFill>
                  <a:schemeClr val="bg1"/>
                </a:solidFill>
                <a:latin typeface="Abadi Extra Light"/>
              </a:rPr>
              <a:t>Spelling Home Learning and Projects</a:t>
            </a:r>
            <a:endParaRPr lang="en-GB" sz="1800" dirty="0">
              <a:solidFill>
                <a:schemeClr val="bg1"/>
              </a:solidFill>
            </a:endParaRPr>
          </a:p>
        </p:txBody>
      </p:sp>
      <p:sp>
        <p:nvSpPr>
          <p:cNvPr id="4" name="Text Placeholder 3">
            <a:extLst>
              <a:ext uri="{FF2B5EF4-FFF2-40B4-BE49-F238E27FC236}">
                <a16:creationId xmlns:a16="http://schemas.microsoft.com/office/drawing/2014/main" id="{F450459C-78F0-B41A-498F-CB6E9FE325AB}"/>
              </a:ext>
            </a:extLst>
          </p:cNvPr>
          <p:cNvSpPr>
            <a:spLocks noGrp="1"/>
          </p:cNvSpPr>
          <p:nvPr>
            <p:ph type="body" sz="quarter" idx="10"/>
          </p:nvPr>
        </p:nvSpPr>
        <p:spPr>
          <a:xfrm>
            <a:off x="601735" y="442781"/>
            <a:ext cx="5870503" cy="559530"/>
          </a:xfrm>
        </p:spPr>
        <p:txBody>
          <a:bodyPr vert="horz" lIns="91440" tIns="45720" rIns="91440" bIns="45720" rtlCol="0" anchor="t">
            <a:normAutofit/>
          </a:bodyPr>
          <a:lstStyle/>
          <a:p>
            <a:r>
              <a:rPr lang="en-GB" sz="2800">
                <a:latin typeface="Abadi Extra Light"/>
              </a:rPr>
              <a:t>Our School Policy on Homework</a:t>
            </a:r>
            <a:endParaRPr lang="en-GB" sz="2800"/>
          </a:p>
        </p:txBody>
      </p:sp>
      <p:sp>
        <p:nvSpPr>
          <p:cNvPr id="6" name="Slide Number Placeholder 5">
            <a:extLst>
              <a:ext uri="{FF2B5EF4-FFF2-40B4-BE49-F238E27FC236}">
                <a16:creationId xmlns:a16="http://schemas.microsoft.com/office/drawing/2014/main" id="{226EDA8B-DB32-A2B3-630A-9B7BC9583907}"/>
              </a:ext>
            </a:extLst>
          </p:cNvPr>
          <p:cNvSpPr>
            <a:spLocks noGrp="1"/>
          </p:cNvSpPr>
          <p:nvPr>
            <p:ph type="sldNum" sz="quarter" idx="26"/>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1739543-E302-4EAD-9AFA-E45B8A7403F9}" type="slidenum">
              <a:rPr kumimoji="0" lang="en-GB" sz="1200" b="0" i="0" u="none" strike="noStrike" kern="1200" cap="none" spc="0" normalizeH="0" baseline="0" noProof="0" smtClean="0">
                <a:ln>
                  <a:noFill/>
                </a:ln>
                <a:solidFill>
                  <a:srgbClr val="006843"/>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srgbClr val="006843"/>
              </a:solidFill>
              <a:effectLst/>
              <a:uLnTx/>
              <a:uFillTx/>
              <a:latin typeface="Corbel" panose="020B0503020204020204"/>
              <a:ea typeface="+mn-ea"/>
              <a:cs typeface="+mn-cs"/>
            </a:endParaRPr>
          </a:p>
        </p:txBody>
      </p:sp>
      <p:pic>
        <p:nvPicPr>
          <p:cNvPr id="6146" name="Picture 2">
            <a:extLst>
              <a:ext uri="{FF2B5EF4-FFF2-40B4-BE49-F238E27FC236}">
                <a16:creationId xmlns:a16="http://schemas.microsoft.com/office/drawing/2014/main" id="{BFCC431A-6990-9303-92CB-70E8B076E690}"/>
              </a:ext>
            </a:extLst>
          </p:cNvPr>
          <p:cNvPicPr>
            <a:picLocks noGrp="1" noChangeAspect="1" noChangeArrowheads="1"/>
          </p:cNvPicPr>
          <p:nvPr>
            <p:ph type="pic" sz="quarter" idx="14"/>
          </p:nvPr>
        </p:nvPicPr>
        <p:blipFill>
          <a:blip r:embed="rId3">
            <a:extLst>
              <a:ext uri="{28A0092B-C50C-407E-A947-70E740481C1C}">
                <a14:useLocalDpi xmlns:a14="http://schemas.microsoft.com/office/drawing/2010/main" val="0"/>
              </a:ext>
            </a:extLst>
          </a:blip>
          <a:srcRect l="28854" r="28854"/>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5192ABE2-6EB3-EC6B-5715-47C100DCAD1D}"/>
              </a:ext>
            </a:extLst>
          </p:cNvPr>
          <p:cNvSpPr txBox="1">
            <a:spLocks/>
          </p:cNvSpPr>
          <p:nvPr/>
        </p:nvSpPr>
        <p:spPr>
          <a:xfrm>
            <a:off x="530086" y="1587086"/>
            <a:ext cx="7397673" cy="2527714"/>
          </a:xfrm>
          <a:prstGeom prst="rect">
            <a:avLst/>
          </a:prstGeom>
        </p:spPr>
        <p:txBody>
          <a:bodyPr vert="horz" lIns="91440" tIns="45720" rIns="91440" bIns="45720" rtlCol="0" anchor="t">
            <a:normAutofit/>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pPr marL="45720" indent="0">
              <a:buNone/>
            </a:pPr>
            <a:endParaRPr lang="en-GB"/>
          </a:p>
        </p:txBody>
      </p:sp>
      <p:pic>
        <p:nvPicPr>
          <p:cNvPr id="10" name="Picture 4" descr="Crawley Ridge Infant School">
            <a:extLst>
              <a:ext uri="{FF2B5EF4-FFF2-40B4-BE49-F238E27FC236}">
                <a16:creationId xmlns:a16="http://schemas.microsoft.com/office/drawing/2014/main" id="{35C6FD54-903C-2FA8-F29D-397B4EE5125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84768" y="135244"/>
            <a:ext cx="721100" cy="69868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AE68ACF-85F1-A6A6-6467-4DBD6641785D}"/>
              </a:ext>
            </a:extLst>
          </p:cNvPr>
          <p:cNvSpPr txBox="1"/>
          <p:nvPr/>
        </p:nvSpPr>
        <p:spPr>
          <a:xfrm>
            <a:off x="604064" y="2296583"/>
            <a:ext cx="6484813"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Spelling </a:t>
            </a:r>
          </a:p>
          <a:p>
            <a:r>
              <a:rPr lang="en-GB" dirty="0"/>
              <a:t>The children will get a list of spelling words to practise every week based on the Go grapheme Grafters words from the spelling program or common exception words from the ELS program.  </a:t>
            </a:r>
          </a:p>
          <a:p>
            <a:endParaRPr lang="en-GB" dirty="0"/>
          </a:p>
          <a:p>
            <a:r>
              <a:rPr lang="en-GB" dirty="0"/>
              <a:t>Projects </a:t>
            </a:r>
          </a:p>
          <a:p>
            <a:r>
              <a:rPr lang="en-GB" dirty="0"/>
              <a:t>There are two exciting projects in Year 2. The children will make a model of a habitat in the Spring term and will complete the project of their choice in the Summer term. </a:t>
            </a:r>
          </a:p>
        </p:txBody>
      </p:sp>
    </p:spTree>
    <p:extLst>
      <p:ext uri="{BB962C8B-B14F-4D97-AF65-F5344CB8AC3E}">
        <p14:creationId xmlns:p14="http://schemas.microsoft.com/office/powerpoint/2010/main" val="39140189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BF0DF05A-C12E-EDB3-A57E-E02FF97D1258}"/>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B06B28A8-A5F7-4986-CC01-C7F40B5A421D}"/>
              </a:ext>
            </a:extLst>
          </p:cNvPr>
          <p:cNvSpPr>
            <a:spLocks noGrp="1"/>
          </p:cNvSpPr>
          <p:nvPr>
            <p:ph type="body" sz="quarter" idx="10"/>
          </p:nvPr>
        </p:nvSpPr>
        <p:spPr>
          <a:xfrm>
            <a:off x="601735" y="442781"/>
            <a:ext cx="5870503" cy="559530"/>
          </a:xfrm>
        </p:spPr>
        <p:txBody>
          <a:bodyPr vert="horz" lIns="91440" tIns="45720" rIns="91440" bIns="45720" rtlCol="0" anchor="t">
            <a:normAutofit/>
          </a:bodyPr>
          <a:lstStyle/>
          <a:p>
            <a:r>
              <a:rPr lang="en-GB" sz="2800" dirty="0">
                <a:latin typeface="Abadi Extra Light"/>
              </a:rPr>
              <a:t>General Reminders</a:t>
            </a:r>
            <a:endParaRPr lang="en-GB" sz="2800" dirty="0"/>
          </a:p>
        </p:txBody>
      </p:sp>
      <p:sp>
        <p:nvSpPr>
          <p:cNvPr id="6" name="Slide Number Placeholder 5">
            <a:extLst>
              <a:ext uri="{FF2B5EF4-FFF2-40B4-BE49-F238E27FC236}">
                <a16:creationId xmlns:a16="http://schemas.microsoft.com/office/drawing/2014/main" id="{AE185A18-907E-E259-26DA-29149C3B7A4C}"/>
              </a:ext>
            </a:extLst>
          </p:cNvPr>
          <p:cNvSpPr>
            <a:spLocks noGrp="1"/>
          </p:cNvSpPr>
          <p:nvPr>
            <p:ph type="sldNum" sz="quarter" idx="26"/>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1739543-E302-4EAD-9AFA-E45B8A7403F9}" type="slidenum">
              <a:rPr kumimoji="0" lang="en-GB" sz="1200" b="0" i="0" u="none" strike="noStrike" kern="1200" cap="none" spc="0" normalizeH="0" baseline="0" noProof="0" smtClean="0">
                <a:ln>
                  <a:noFill/>
                </a:ln>
                <a:solidFill>
                  <a:srgbClr val="006843"/>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srgbClr val="006843"/>
              </a:solidFill>
              <a:effectLst/>
              <a:uLnTx/>
              <a:uFillTx/>
              <a:latin typeface="Corbel" panose="020B0503020204020204"/>
              <a:ea typeface="+mn-ea"/>
              <a:cs typeface="+mn-cs"/>
            </a:endParaRPr>
          </a:p>
        </p:txBody>
      </p:sp>
      <p:pic>
        <p:nvPicPr>
          <p:cNvPr id="6146" name="Picture 2">
            <a:extLst>
              <a:ext uri="{FF2B5EF4-FFF2-40B4-BE49-F238E27FC236}">
                <a16:creationId xmlns:a16="http://schemas.microsoft.com/office/drawing/2014/main" id="{32AAA724-9C27-0139-E90E-BD297D57E1C9}"/>
              </a:ext>
            </a:extLst>
          </p:cNvPr>
          <p:cNvPicPr>
            <a:picLocks noGrp="1" noChangeAspect="1" noChangeArrowheads="1"/>
          </p:cNvPicPr>
          <p:nvPr>
            <p:ph type="pic" sz="quarter" idx="14"/>
          </p:nvPr>
        </p:nvPicPr>
        <p:blipFill>
          <a:blip r:embed="rId3">
            <a:extLst>
              <a:ext uri="{28A0092B-C50C-407E-A947-70E740481C1C}">
                <a14:useLocalDpi xmlns:a14="http://schemas.microsoft.com/office/drawing/2010/main" val="0"/>
              </a:ext>
            </a:extLst>
          </a:blip>
          <a:srcRect l="28854" r="28854"/>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FEDE52CD-FE8C-6C80-95EA-08953CA11851}"/>
              </a:ext>
            </a:extLst>
          </p:cNvPr>
          <p:cNvSpPr txBox="1">
            <a:spLocks/>
          </p:cNvSpPr>
          <p:nvPr/>
        </p:nvSpPr>
        <p:spPr>
          <a:xfrm>
            <a:off x="530086" y="1587086"/>
            <a:ext cx="7397673" cy="2527714"/>
          </a:xfrm>
          <a:prstGeom prst="rect">
            <a:avLst/>
          </a:prstGeom>
        </p:spPr>
        <p:txBody>
          <a:bodyPr vert="horz" lIns="91440" tIns="45720" rIns="91440" bIns="45720" rtlCol="0" anchor="t">
            <a:normAutofit/>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pPr marL="45720" indent="0">
              <a:buNone/>
            </a:pPr>
            <a:endParaRPr lang="en-GB"/>
          </a:p>
        </p:txBody>
      </p:sp>
      <p:pic>
        <p:nvPicPr>
          <p:cNvPr id="10" name="Picture 4" descr="Crawley Ridge Infant School">
            <a:extLst>
              <a:ext uri="{FF2B5EF4-FFF2-40B4-BE49-F238E27FC236}">
                <a16:creationId xmlns:a16="http://schemas.microsoft.com/office/drawing/2014/main" id="{54F8731F-5A88-8FD3-26DC-36710B63DB2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84768" y="135244"/>
            <a:ext cx="721100" cy="69868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B1C57C1-DF44-F1A8-845D-D5CEAEB973D0}"/>
              </a:ext>
            </a:extLst>
          </p:cNvPr>
          <p:cNvSpPr txBox="1"/>
          <p:nvPr/>
        </p:nvSpPr>
        <p:spPr>
          <a:xfrm>
            <a:off x="601735" y="1323273"/>
            <a:ext cx="6484813"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Birthdays – children can wear their own clothes. No sweet treats.</a:t>
            </a:r>
          </a:p>
          <a:p>
            <a:endParaRPr lang="en-GB" dirty="0"/>
          </a:p>
          <a:p>
            <a:r>
              <a:rPr lang="en-GB" dirty="0"/>
              <a:t>Please let us know if somebody else is collecting your child and share your password with the adult collecting</a:t>
            </a:r>
            <a:r>
              <a:rPr lang="en-US" dirty="0"/>
              <a:t>​.</a:t>
            </a:r>
          </a:p>
          <a:p>
            <a:endParaRPr lang="en-GB" dirty="0"/>
          </a:p>
        </p:txBody>
      </p:sp>
      <p:sp>
        <p:nvSpPr>
          <p:cNvPr id="11" name="TextBox 10">
            <a:extLst>
              <a:ext uri="{FF2B5EF4-FFF2-40B4-BE49-F238E27FC236}">
                <a16:creationId xmlns:a16="http://schemas.microsoft.com/office/drawing/2014/main" id="{ADDFA444-749C-264B-E037-DB3E107B2AF1}"/>
              </a:ext>
            </a:extLst>
          </p:cNvPr>
          <p:cNvSpPr txBox="1"/>
          <p:nvPr/>
        </p:nvSpPr>
        <p:spPr>
          <a:xfrm>
            <a:off x="601735" y="6190088"/>
            <a:ext cx="7320449" cy="369332"/>
          </a:xfrm>
          <a:prstGeom prst="rect">
            <a:avLst/>
          </a:prstGeom>
          <a:solidFill>
            <a:schemeClr val="accent2">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Please ensure</a:t>
            </a:r>
            <a:r>
              <a:rPr lang="en-GB" b="1" dirty="0"/>
              <a:t> all</a:t>
            </a:r>
            <a:r>
              <a:rPr lang="en-GB" dirty="0"/>
              <a:t> items are clearly labelled. </a:t>
            </a:r>
          </a:p>
        </p:txBody>
      </p:sp>
    </p:spTree>
    <p:extLst>
      <p:ext uri="{BB962C8B-B14F-4D97-AF65-F5344CB8AC3E}">
        <p14:creationId xmlns:p14="http://schemas.microsoft.com/office/powerpoint/2010/main" val="341283340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96B24"/>
      </a:accent1>
      <a:accent2>
        <a:srgbClr val="4EA72E"/>
      </a:accent2>
      <a:accent3>
        <a:srgbClr val="156082"/>
      </a:accent3>
      <a:accent4>
        <a:srgbClr val="0F9ED5"/>
      </a:accent4>
      <a:accent5>
        <a:srgbClr val="A02B93"/>
      </a:accent5>
      <a:accent6>
        <a:srgbClr val="E97132"/>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97E0A228-C590-4D20-B05F-A6BF04A0544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e7fd0c39-eda7-4e74-bd0b-20cac7491a0f">
      <Terms xmlns="http://schemas.microsoft.com/office/infopath/2007/PartnerControls"/>
    </lcf76f155ced4ddcb4097134ff3c332f>
    <TaxCatchAll xmlns="e31cebf8-700d-447a-a03a-5b9b783393b6"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940B7925C9FA34BB71D5E28BDB52F32" ma:contentTypeVersion="16" ma:contentTypeDescription="Create a new document." ma:contentTypeScope="" ma:versionID="126e8bd149139a8e9d1781eec3069324">
  <xsd:schema xmlns:xsd="http://www.w3.org/2001/XMLSchema" xmlns:xs="http://www.w3.org/2001/XMLSchema" xmlns:p="http://schemas.microsoft.com/office/2006/metadata/properties" xmlns:ns2="e7fd0c39-eda7-4e74-bd0b-20cac7491a0f" xmlns:ns3="e31cebf8-700d-447a-a03a-5b9b783393b6" targetNamespace="http://schemas.microsoft.com/office/2006/metadata/properties" ma:root="true" ma:fieldsID="142553618dd89e5b81e6b5c4143c70ac" ns2:_="" ns3:_="">
    <xsd:import namespace="e7fd0c39-eda7-4e74-bd0b-20cac7491a0f"/>
    <xsd:import namespace="e31cebf8-700d-447a-a03a-5b9b783393b6"/>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MediaServiceLocation"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fd0c39-eda7-4e74-bd0b-20cac7491a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1fddf26d-8cbb-45ad-bc6b-6f2e8cadf941"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31cebf8-700d-447a-a03a-5b9b783393b6"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69047602-9274-4dc0-9432-db21e70f66c1}" ma:internalName="TaxCatchAll" ma:showField="CatchAllData" ma:web="e31cebf8-700d-447a-a03a-5b9b783393b6">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1A3AEA5-8C7E-4595-AD40-A71B2BC3D801}">
  <ds:schemaRefs>
    <ds:schemaRef ds:uri="http://schemas.microsoft.com/office/2006/metadata/properties"/>
    <ds:schemaRef ds:uri="http://schemas.microsoft.com/office/infopath/2007/PartnerControls"/>
    <ds:schemaRef ds:uri="e7fd0c39-eda7-4e74-bd0b-20cac7491a0f"/>
    <ds:schemaRef ds:uri="e31cebf8-700d-447a-a03a-5b9b783393b6"/>
  </ds:schemaRefs>
</ds:datastoreItem>
</file>

<file path=customXml/itemProps2.xml><?xml version="1.0" encoding="utf-8"?>
<ds:datastoreItem xmlns:ds="http://schemas.openxmlformats.org/officeDocument/2006/customXml" ds:itemID="{B0D15039-17DF-4FD6-B2A1-84EA3EC769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7fd0c39-eda7-4e74-bd0b-20cac7491a0f"/>
    <ds:schemaRef ds:uri="e31cebf8-700d-447a-a03a-5b9b783393b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F29D028-C80D-4365-83F8-D118C043594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14</TotalTime>
  <Words>1211</Words>
  <Application>Microsoft Office PowerPoint</Application>
  <PresentationFormat>Widescreen</PresentationFormat>
  <Paragraphs>162</Paragraphs>
  <Slides>11</Slides>
  <Notes>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Abadi Extra Light</vt:lpstr>
      <vt:lpstr>Aptos</vt:lpstr>
      <vt:lpstr>Aptos Display</vt:lpstr>
      <vt:lpstr>Arial</vt:lpstr>
      <vt:lpstr>Arial Nova Light</vt:lpstr>
      <vt:lpstr>Calibri</vt:lpstr>
      <vt:lpstr>Corbel</vt:lpstr>
      <vt:lpstr>Letter-join Print Plus 4</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Kim Berry</dc:creator>
  <cp:lastModifiedBy>Kim Berry</cp:lastModifiedBy>
  <cp:revision>528</cp:revision>
  <dcterms:created xsi:type="dcterms:W3CDTF">2026-09-08T14:25:12Z</dcterms:created>
  <dcterms:modified xsi:type="dcterms:W3CDTF">2026-09-22T15:20:34Z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0x010100A940B7925C9FA34BB71D5E28BDB52F32</vt:lpwstr>
  </property>
  <property fmtid="{D5CDD505-2E9C-101B-9397-08002B2CF9AE}" pid="3" name="MediaServiceImageTags">
    <vt:lpwstr/>
  </property>
</Properties>
</file>